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0" r:id="rId7"/>
  </p:sldIdLst>
  <p:sldSz cx="12192000" cy="6858000"/>
  <p:notesSz cx="6858000" cy="9144000"/>
  <p:defaultTextStyle>
    <a:defPPr>
      <a:defRPr lang="f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b="1" dirty="0"/>
            <a:t>« Polycrises » </a:t>
          </a:r>
          <a:r>
            <a:rPr lang="fr" sz="1600" dirty="0"/>
            <a:t>évoluant rapidement et développement de l'IA signifient que des données probantes sont plus que jamais nécessaires</a:t>
          </a:r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b="1" dirty="0"/>
            <a:t>Projets pilotes </a:t>
          </a:r>
          <a:r>
            <a:rPr lang="fr" sz="1600" dirty="0"/>
            <a:t>d’appui ultrarapide en données probantes et modèle «d'entrepreneur général» qui démontrent l'optimisation des ressources et renforcent la demande</a:t>
          </a:r>
          <a:endParaRPr lang="en-CA" sz="1600" dirty="0"/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dirty="0"/>
            <a:t>Mécanismes fondés sur des données probantes de plus en plus </a:t>
          </a:r>
          <a:r>
            <a:rPr lang="fr" sz="1600" b="1" dirty="0"/>
            <a:t>alignés </a:t>
          </a:r>
          <a:r>
            <a:rPr lang="fr" sz="1600" dirty="0"/>
            <a:t>à la fois sur les processus consultatifs et décisionnels, mais aussi sur les plateformes d'apprentissage et d'amélioration.</a:t>
          </a:r>
          <a:endParaRPr lang="en-CA" sz="1600" dirty="0"/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b="1" dirty="0"/>
            <a:t>Collaborations transnationales </a:t>
          </a:r>
          <a:r>
            <a:rPr lang="fr" sz="1600" b="0" dirty="0"/>
            <a:t>en matière d’appui aux données probantes </a:t>
          </a:r>
          <a:r>
            <a:rPr lang="fr" sz="1600" dirty="0"/>
            <a:t>qui émergent dans des secteurs clés comme l’éducation, le développement et la santé</a:t>
          </a:r>
          <a:endParaRPr lang="en-CA" sz="1600" dirty="0"/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b="1" dirty="0"/>
            <a:t>Collaborations valorisant diverses formes de données probantes </a:t>
          </a:r>
          <a:r>
            <a:rPr lang="fr" sz="1600" b="0" dirty="0"/>
            <a:t>qui</a:t>
          </a:r>
          <a:r>
            <a:rPr lang="fr" sz="1600" b="1" dirty="0"/>
            <a:t> </a:t>
          </a:r>
          <a:r>
            <a:rPr lang="fr" sz="1600" dirty="0"/>
            <a:t>émergent, notamment dans l’évaluation et les synthèses de données probantes</a:t>
          </a:r>
          <a:endParaRPr lang="en-CA" sz="1600" dirty="0"/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-CA" sz="1600" dirty="0"/>
            <a:t>Évaluations rapides des systèmes d'appui aux données probantes qui </a:t>
          </a:r>
          <a:r>
            <a:rPr lang="fr" sz="1600" dirty="0"/>
            <a:t>nous orientent vers les </a:t>
          </a:r>
          <a:r>
            <a:rPr lang="fr" sz="1600" b="1" dirty="0"/>
            <a:t>terrains fertiles </a:t>
          </a:r>
          <a:r>
            <a:rPr lang="fr" sz="1600" dirty="0"/>
            <a:t>où nous devrons « semer plus de graines »</a:t>
          </a:r>
          <a:endParaRPr lang="en-CA" sz="1600" dirty="0"/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2566415" y="2167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1" kern="1200" dirty="0"/>
            <a:t>« Polycrises » </a:t>
          </a:r>
          <a:r>
            <a:rPr lang="fr" sz="1600" kern="1200" dirty="0"/>
            <a:t>évoluant rapidement et développement de l'IA signifient que des données probantes sont plus que jamais nécessaires</a:t>
          </a:r>
        </a:p>
      </dsp:txBody>
      <dsp:txXfrm rot="10800000">
        <a:off x="2727783" y="21672"/>
        <a:ext cx="9387025" cy="645474"/>
      </dsp:txXfrm>
    </dsp:sp>
    <dsp:sp modelId="{6595AB10-FC48-2D48-B020-198390FBD631}">
      <dsp:nvSpPr>
        <dsp:cNvPr id="0" name=""/>
        <dsp:cNvSpPr/>
      </dsp:nvSpPr>
      <dsp:spPr>
        <a:xfrm>
          <a:off x="2243671" y="13448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2566415" y="81084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1" kern="1200" dirty="0"/>
            <a:t>Projets pilotes </a:t>
          </a:r>
          <a:r>
            <a:rPr lang="fr" sz="1600" kern="1200" dirty="0"/>
            <a:t>d’appui ultrarapide en données probantes et modèle «d'entrepreneur général» qui démontrent l'optimisation des ressources et renforcent la demande</a:t>
          </a:r>
          <a:endParaRPr lang="en-CA" sz="1600" kern="1200" dirty="0"/>
        </a:p>
      </dsp:txBody>
      <dsp:txXfrm rot="10800000">
        <a:off x="2727783" y="810849"/>
        <a:ext cx="9387025" cy="645474"/>
      </dsp:txXfrm>
    </dsp:sp>
    <dsp:sp modelId="{5EB99F6E-837F-FC46-8007-9656AD01B489}">
      <dsp:nvSpPr>
        <dsp:cNvPr id="0" name=""/>
        <dsp:cNvSpPr/>
      </dsp:nvSpPr>
      <dsp:spPr>
        <a:xfrm>
          <a:off x="2243677" y="81084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2566415" y="161769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Mécanismes fondés sur des données probantes de plus en plus </a:t>
          </a:r>
          <a:r>
            <a:rPr lang="fr" sz="1600" b="1" kern="1200" dirty="0"/>
            <a:t>alignés </a:t>
          </a:r>
          <a:r>
            <a:rPr lang="fr" sz="1600" kern="1200" dirty="0"/>
            <a:t>à la fois sur les processus consultatifs et décisionnels, mais aussi sur les plateformes d'apprentissage et d'amélioration.</a:t>
          </a:r>
          <a:endParaRPr lang="en-CA" sz="1600" kern="1200" dirty="0"/>
        </a:p>
      </dsp:txBody>
      <dsp:txXfrm rot="10800000">
        <a:off x="2727783" y="1617692"/>
        <a:ext cx="9387025" cy="645474"/>
      </dsp:txXfrm>
    </dsp:sp>
    <dsp:sp modelId="{95035AFB-1917-584D-A0D1-DB2633A1A33B}">
      <dsp:nvSpPr>
        <dsp:cNvPr id="0" name=""/>
        <dsp:cNvSpPr/>
      </dsp:nvSpPr>
      <dsp:spPr>
        <a:xfrm>
          <a:off x="2243677" y="161769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2566415" y="2424535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1" kern="1200" dirty="0"/>
            <a:t>Collaborations transnationales </a:t>
          </a:r>
          <a:r>
            <a:rPr lang="fr" sz="1600" b="0" kern="1200" dirty="0"/>
            <a:t>en matière d’appui aux données probantes </a:t>
          </a:r>
          <a:r>
            <a:rPr lang="fr" sz="1600" kern="1200" dirty="0"/>
            <a:t>qui émergent dans des secteurs clés comme l’éducation, le développement et la santé</a:t>
          </a:r>
          <a:endParaRPr lang="en-CA" sz="1600" kern="1200" dirty="0"/>
        </a:p>
      </dsp:txBody>
      <dsp:txXfrm rot="10800000">
        <a:off x="2727783" y="2424535"/>
        <a:ext cx="9387025" cy="645474"/>
      </dsp:txXfrm>
    </dsp:sp>
    <dsp:sp modelId="{DD37C77D-EAEC-AB4B-A978-136EF07F3C2F}">
      <dsp:nvSpPr>
        <dsp:cNvPr id="0" name=""/>
        <dsp:cNvSpPr/>
      </dsp:nvSpPr>
      <dsp:spPr>
        <a:xfrm>
          <a:off x="2243677" y="2424535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2566415" y="323137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1" kern="1200" dirty="0"/>
            <a:t>Collaborations valorisant diverses formes de données probantes </a:t>
          </a:r>
          <a:r>
            <a:rPr lang="fr" sz="1600" b="0" kern="1200" dirty="0"/>
            <a:t>qui</a:t>
          </a:r>
          <a:r>
            <a:rPr lang="fr" sz="1600" b="1" kern="1200" dirty="0"/>
            <a:t> </a:t>
          </a:r>
          <a:r>
            <a:rPr lang="fr" sz="1600" kern="1200" dirty="0"/>
            <a:t>émergent, notamment dans l’évaluation et les synthèses de données probantes</a:t>
          </a:r>
          <a:endParaRPr lang="en-CA" sz="1600" kern="1200" dirty="0"/>
        </a:p>
      </dsp:txBody>
      <dsp:txXfrm rot="10800000">
        <a:off x="2727783" y="3231379"/>
        <a:ext cx="9387025" cy="645474"/>
      </dsp:txXfrm>
    </dsp:sp>
    <dsp:sp modelId="{DAF88DC8-C01B-BA49-9B0B-8D086652252B}">
      <dsp:nvSpPr>
        <dsp:cNvPr id="0" name=""/>
        <dsp:cNvSpPr/>
      </dsp:nvSpPr>
      <dsp:spPr>
        <a:xfrm>
          <a:off x="2243677" y="323137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2566415" y="403822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Évaluations rapides des systèmes d'appui aux données probantes qui </a:t>
          </a:r>
          <a:r>
            <a:rPr lang="fr" sz="1600" kern="1200" dirty="0"/>
            <a:t>nous orientent vers les </a:t>
          </a:r>
          <a:r>
            <a:rPr lang="fr" sz="1600" b="1" kern="1200" dirty="0"/>
            <a:t>terrains fertiles </a:t>
          </a:r>
          <a:r>
            <a:rPr lang="fr" sz="1600" kern="1200" dirty="0"/>
            <a:t>où nous devrons « semer plus de graines »</a:t>
          </a:r>
          <a:endParaRPr lang="en-CA" sz="1600" kern="1200" dirty="0"/>
        </a:p>
      </dsp:txBody>
      <dsp:txXfrm rot="10800000">
        <a:off x="2727783" y="4038222"/>
        <a:ext cx="9387025" cy="645474"/>
      </dsp:txXfrm>
    </dsp:sp>
    <dsp:sp modelId="{3A334A99-C56A-8A45-9DE0-DA3F3FEDA2DB}">
      <dsp:nvSpPr>
        <dsp:cNvPr id="0" name=""/>
        <dsp:cNvSpPr/>
      </dsp:nvSpPr>
      <dsp:spPr>
        <a:xfrm>
          <a:off x="2243677" y="403822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diagramLayout" Target="../diagrams/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diagramData" Target="../diagrams/data1.xml"/><Relationship Id="rId2" Type="http://schemas.openxmlformats.org/officeDocument/2006/relationships/tags" Target="../tags/tag2.xml"/><Relationship Id="rId16" Type="http://schemas.microsoft.com/office/2007/relationships/diagramDrawing" Target="../diagrams/drawing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diagramColors" Target="../diagrams/colors1.xml"/><Relationship Id="rId10" Type="http://schemas.openxmlformats.org/officeDocument/2006/relationships/slideLayout" Target="../slideLayouts/slideLayout2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fr" dirty="0"/>
              <a:t>Signes q</a:t>
            </a:r>
            <a:r>
              <a:rPr lang="fr-CA" dirty="0"/>
              <a:t>u’</a:t>
            </a:r>
            <a:r>
              <a:rPr lang="fr" dirty="0"/>
              <a:t>un élan prend forme avec la priorité de mise en œuvre #1 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Formaliser et renforcer les systèmes nationaux d’appui aux données probantes</a:t>
            </a:r>
            <a:endParaRPr lang="en-US" sz="240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3537408"/>
              </p:ext>
            </p:extLst>
          </p:nvPr>
        </p:nvGraphicFramePr>
        <p:xfrm>
          <a:off x="-1083243" y="1347204"/>
          <a:ext cx="14358486" cy="46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3271" y="134720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13270" y="213653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13270" y="2925858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13270" y="373420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1j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13270" y="454254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13270" y="5350887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0408fcbc-2e10-4461-bee0-724c01b46ae9"/>
    <ds:schemaRef ds:uri="http://schemas.microsoft.com/office/infopath/2007/PartnerControls"/>
    <ds:schemaRef ds:uri="599eec1d-e27c-4128-92a4-19001b8afe1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30750</TotalTime>
  <Words>170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300</cp:revision>
  <cp:lastPrinted>2023-05-24T15:22:34Z</cp:lastPrinted>
  <dcterms:created xsi:type="dcterms:W3CDTF">2017-04-21T15:41:45Z</dcterms:created>
  <dcterms:modified xsi:type="dcterms:W3CDTF">2024-02-12T20:53:29Z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2024-02-05T21:40:24Z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dfcfe118-ef61-4d56-b622-0f28b9c1a6b2</vt:lpwstr>
  </property>
  <property fmtid="{D5CDD505-2E9C-101B-9397-08002B2CF9AE}" pid="11" name="MSIP_Label_6a7d8d5d-78e2-4a62-9fcd-016eb5e4c57c_ContentBits">
    <vt:lpwstr>0</vt:lpwstr>
  </property>
</Properties>
</file>