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64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image" Target="../media/image34.png"/><Relationship Id="rId63" Type="http://schemas.openxmlformats.org/officeDocument/2006/relationships/image" Target="../media/image50.png"/><Relationship Id="rId68" Type="http://schemas.openxmlformats.org/officeDocument/2006/relationships/image" Target="../media/image55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32.png"/><Relationship Id="rId53" Type="http://schemas.openxmlformats.org/officeDocument/2006/relationships/image" Target="../media/image40.svg"/><Relationship Id="rId58" Type="http://schemas.openxmlformats.org/officeDocument/2006/relationships/image" Target="../media/image45.png"/><Relationship Id="rId66" Type="http://schemas.openxmlformats.org/officeDocument/2006/relationships/image" Target="../media/image53.svg"/><Relationship Id="rId74" Type="http://schemas.openxmlformats.org/officeDocument/2006/relationships/image" Target="../media/image61.svg"/><Relationship Id="rId5" Type="http://schemas.openxmlformats.org/officeDocument/2006/relationships/tags" Target="../tags/tag5.xml"/><Relationship Id="rId61" Type="http://schemas.openxmlformats.org/officeDocument/2006/relationships/image" Target="../media/image48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slideLayout" Target="../slideLayouts/slideLayout21.xml"/><Relationship Id="rId48" Type="http://schemas.openxmlformats.org/officeDocument/2006/relationships/image" Target="../media/image35.svg"/><Relationship Id="rId56" Type="http://schemas.openxmlformats.org/officeDocument/2006/relationships/image" Target="../media/image43.png"/><Relationship Id="rId64" Type="http://schemas.openxmlformats.org/officeDocument/2006/relationships/image" Target="../media/image51.svg"/><Relationship Id="rId69" Type="http://schemas.openxmlformats.org/officeDocument/2006/relationships/image" Target="../media/image56.png"/><Relationship Id="rId8" Type="http://schemas.openxmlformats.org/officeDocument/2006/relationships/tags" Target="../tags/tag8.xml"/><Relationship Id="rId51" Type="http://schemas.openxmlformats.org/officeDocument/2006/relationships/image" Target="../media/image38.png"/><Relationship Id="rId72" Type="http://schemas.openxmlformats.org/officeDocument/2006/relationships/image" Target="../media/image59.sv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33.png"/><Relationship Id="rId59" Type="http://schemas.openxmlformats.org/officeDocument/2006/relationships/image" Target="../media/image46.svg"/><Relationship Id="rId67" Type="http://schemas.openxmlformats.org/officeDocument/2006/relationships/image" Target="../media/image54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image" Target="../media/image41.png"/><Relationship Id="rId62" Type="http://schemas.openxmlformats.org/officeDocument/2006/relationships/image" Target="../media/image49.svg"/><Relationship Id="rId70" Type="http://schemas.openxmlformats.org/officeDocument/2006/relationships/image" Target="../media/image57.svg"/><Relationship Id="rId75" Type="http://schemas.openxmlformats.org/officeDocument/2006/relationships/image" Target="../media/image6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36.png"/><Relationship Id="rId57" Type="http://schemas.openxmlformats.org/officeDocument/2006/relationships/image" Target="../media/image44.sv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notesSlide" Target="../notesSlides/notesSlide1.xml"/><Relationship Id="rId52" Type="http://schemas.openxmlformats.org/officeDocument/2006/relationships/image" Target="../media/image39.svg"/><Relationship Id="rId60" Type="http://schemas.openxmlformats.org/officeDocument/2006/relationships/image" Target="../media/image47.emf"/><Relationship Id="rId65" Type="http://schemas.openxmlformats.org/officeDocument/2006/relationships/image" Target="../media/image52.png"/><Relationship Id="rId73" Type="http://schemas.openxmlformats.org/officeDocument/2006/relationships/image" Target="../media/image6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image" Target="../media/image37.svg"/><Relationship Id="rId55" Type="http://schemas.openxmlformats.org/officeDocument/2006/relationships/image" Target="../media/image42.svg"/><Relationship Id="rId7" Type="http://schemas.openxmlformats.org/officeDocument/2006/relationships/tags" Target="../tags/tag7.xml"/><Relationship Id="rId71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0800000">
            <a:off x="4778573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75217134"/>
              </p:ext>
            </p:extLst>
          </p:nvPr>
        </p:nvGraphicFramePr>
        <p:xfrm>
          <a:off x="245107" y="5284822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de données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Évaluation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qualitatives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40562307"/>
              </p:ext>
            </p:extLst>
          </p:nvPr>
        </p:nvGraphicFramePr>
        <p:xfrm>
          <a:off x="4898686" y="2793242"/>
          <a:ext cx="2130817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61337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769480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Modélisation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Évaluation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qualitatives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Lignes directrices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Évaluation de technologies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14683339"/>
              </p:ext>
            </p:extLst>
          </p:nvPr>
        </p:nvGraphicFramePr>
        <p:xfrm>
          <a:off x="4893812" y="5350963"/>
          <a:ext cx="2167844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67615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0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Recherche comportementale et de mise en œuvre</a:t>
                      </a: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qualitatives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671742485"/>
              </p:ext>
            </p:extLst>
          </p:nvPr>
        </p:nvGraphicFramePr>
        <p:xfrm>
          <a:off x="246140" y="2751536"/>
          <a:ext cx="1672523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28362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388903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de données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Modélisation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qualitatives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kumimoji="0" lang="fr-CA" sz="24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Ingrédients possibles pour des produits de données probantes en temps opportuns, axés sur la demande et sensibles à l’équité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>
            <a:off x="7092411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-40243" y="2270970"/>
            <a:ext cx="20443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Comprendre un problème et ses causes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632133" y="2270970"/>
            <a:ext cx="183262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Choisir une option pour résoudre le problème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649367" y="4825270"/>
            <a:ext cx="20996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Identifier les considérations de mise en œuvre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-96323" y="4768385"/>
            <a:ext cx="218953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 le suivi de la mise en œuvre et évaluer les impacts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996607" y="3293650"/>
            <a:ext cx="215970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de l’horizon 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(pour tirer parti du travail d’analyse prospective</a:t>
            </a:r>
            <a:r>
              <a:rPr kumimoji="0" lang="fr" sz="1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 à l'échelle locale et mondiale)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0003626" y="3971433"/>
            <a:ext cx="2145665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Résumé d’entretiens avec des informateurs clés 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(pour tirer parti d'expériences riches) </a:t>
            </a: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" sz="1000" b="1" dirty="0">
                <a:latin typeface="Arial" panose="020B0604020202020204" pitchFamily="34" charset="0"/>
                <a:cs typeface="Arial" panose="020B0604020202020204" pitchFamily="34" charset="0"/>
              </a:rPr>
              <a:t>recherche sur l'opinion publique </a:t>
            </a:r>
            <a:r>
              <a:rPr lang="fr" sz="1000" dirty="0">
                <a:latin typeface="Arial" panose="020B0604020202020204" pitchFamily="34" charset="0"/>
                <a:cs typeface="Arial" panose="020B0604020202020204" pitchFamily="34" charset="0"/>
              </a:rPr>
              <a:t>(pour recueillir les opinions)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0010640" y="4803104"/>
            <a:ext cx="2145664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Résumé de processus délibératifs 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(pour impliquer les citoyens et les parties prenantes dans la résolution collective des problèmes) </a:t>
            </a: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l'engagement des parties prenantes 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manière plus générale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717987" y="2348928"/>
            <a:ext cx="1518508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Synthèse de </a:t>
            </a:r>
            <a:r>
              <a:rPr lang="fr" sz="1000" b="1" dirty="0">
                <a:latin typeface="Helvetica" pitchFamily="2" charset="0"/>
              </a:rPr>
              <a:t>données probantes</a:t>
            </a: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b="1" dirty="0">
                <a:latin typeface="Helvetica" pitchFamily="2" charset="0"/>
              </a:rPr>
              <a:t>I</a:t>
            </a:r>
            <a:r>
              <a:rPr lang="fr" sz="1000" b="1" dirty="0">
                <a:latin typeface="Helvetica" pitchFamily="2" charset="0"/>
              </a:rPr>
              <a:t>déalement « vivantes » 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(ce qui a été appris partout dans le monde, y compris la façon dont cela varie selon les groupes et les contextes)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0010640" y="2319520"/>
            <a:ext cx="219416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Analyse juridictionnelle 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(pour documenter les politiques, les pratiques</a:t>
            </a:r>
            <a:r>
              <a:rPr lang="fr" sz="1000" dirty="0">
                <a:latin typeface="Helvetica" pitchFamily="2" charset="0"/>
              </a:rPr>
              <a:t>, 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les expériences et les évaluations de ce qui a été essayé dans certaines parties du pays </a:t>
            </a:r>
            <a:r>
              <a:rPr lang="fr" sz="1000" dirty="0">
                <a:latin typeface="Helvetica" pitchFamily="2" charset="0"/>
              </a:rPr>
              <a:t>et d'autres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</a:rPr>
              <a:t>pays)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000420" y="1337587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Données probantes locales</a:t>
            </a:r>
            <a:endParaRPr kumimoji="0" lang="en-CA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278529" y="1293459"/>
            <a:ext cx="192800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Données probantes mondiales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428650" y="1282744"/>
            <a:ext cx="255432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Autres types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d'informations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/>
          <a:srcRect/>
          <a:stretch/>
        </p:blipFill>
        <p:spPr>
          <a:xfrm>
            <a:off x="1773172" y="2730178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4"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4926410" y="530914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9468620" y="3336612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352045" y="1682644"/>
            <a:ext cx="6476187" cy="481970"/>
            <a:chOff x="1864507" y="1476746"/>
            <a:chExt cx="3216019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72551" y="1499112"/>
              <a:ext cx="3207975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" sz="1200" dirty="0">
                  <a:latin typeface="Arial" panose="020B0604020202020204" pitchFamily="34" charset="0"/>
                  <a:cs typeface="Arial" panose="020B0604020202020204" pitchFamily="34" charset="0"/>
                </a:rPr>
                <a:t>(par </a:t>
              </a:r>
              <a:r>
                <a:rPr kumimoji="0" lang="fr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étape du cycle décisionnel, </a:t>
              </a:r>
              <a:br>
                <a:rPr kumimoji="0" lang="en-CA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chacune d’elles pouvant faire l’objet d’une synthèse de données probantes contextualisées)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7390709" y="1802395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219294" y="1706850"/>
              <a:ext cx="481034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(pour une ou plusieurs étapes du </a:t>
              </a:r>
              <a:r>
                <a:rPr lang="fr" sz="1200" dirty="0">
                  <a:latin typeface="Arial" panose="020B0604020202020204" pitchFamily="34" charset="0"/>
                  <a:cs typeface="Arial" panose="020B0604020202020204" pitchFamily="34" charset="0"/>
                </a:rPr>
                <a:t>cycle décisionnel</a:t>
              </a:r>
              <a:r>
                <a:rPr kumimoji="0" lang="fr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>
            <p:custDataLst>
              <p:tags r:id="rId36"/>
            </p:custDataLst>
          </p:nvPr>
        </p:nvPicPr>
        <p:blipFill rotWithShape="1"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7702947" y="4126361"/>
            <a:ext cx="1518508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Données probantes </a:t>
            </a:r>
            <a:br>
              <a:rPr kumimoji="0" lang="en-CA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émergentes 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(ce que l’on apprend partout dans le monde </a:t>
            </a:r>
            <a:r>
              <a:rPr lang="fr" sz="1000" dirty="0">
                <a:latin typeface="Helvetica" pitchFamily="2" charset="0"/>
              </a:rPr>
              <a:t>à mesure que les données probantes évoluent rapidement</a:t>
            </a:r>
            <a:r>
              <a:rPr kumimoji="0" lang="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7207630" y="4137427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7297343" y="4217021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75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3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599eec1d-e27c-4128-92a4-19001b8afe14"/>
    <ds:schemaRef ds:uri="http://schemas.microsoft.com/office/infopath/2007/PartnerControls"/>
    <ds:schemaRef ds:uri="http://schemas.microsoft.com/office/2006/documentManagement/types"/>
    <ds:schemaRef ds:uri="0408fcbc-2e10-4461-bee0-724c01b46ae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284</Words>
  <Application>Microsoft Macintosh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Ingrédients possibles pour des produits de données probantes en temps opportuns, axés sur la demande et sensibles à l’équité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