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1" r:id="rId7"/>
  </p:sldIdLst>
  <p:sldSz cx="12192000" cy="6858000"/>
  <p:notesSz cx="6858000" cy="9144000"/>
  <p:defaultTextStyle>
    <a:defPPr>
      <a:defRPr lang="fr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kern="1200" dirty="0"/>
            <a:t>Regroupement de </a:t>
          </a:r>
          <a:r>
            <a:rPr lang="fr" sz="1600" b="1" kern="1200" dirty="0"/>
            <a:t>demandes intersectorielles </a:t>
          </a:r>
          <a:r>
            <a:rPr lang="fr" sz="1600" kern="1200" dirty="0"/>
            <a:t>pour une suite évolutive de synthèses vivantes de données probantes au sein de la </a:t>
          </a:r>
          <a:r>
            <a:rPr lang="en-CA" sz="16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Global SDG Synthesis Coalition </a:t>
          </a:r>
          <a:r>
            <a:rPr lang="fr" sz="1600" kern="1200" dirty="0"/>
            <a:t>et d'une commission de quatre pays</a:t>
          </a:r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dirty="0"/>
            <a:t>Émergence de </a:t>
          </a:r>
          <a:r>
            <a:rPr lang="fr" sz="1600" b="1" dirty="0"/>
            <a:t>synthèses</a:t>
          </a:r>
          <a:r>
            <a:rPr lang="fr" sz="1600" dirty="0"/>
            <a:t> </a:t>
          </a:r>
          <a:r>
            <a:rPr lang="fr" sz="1600" b="1" dirty="0"/>
            <a:t>vivantes à grande échelle et intersectorielles </a:t>
          </a:r>
          <a:r>
            <a:rPr lang="fr" sz="1600" dirty="0"/>
            <a:t>par des producteurs comme la Collaboration Campbell et Alive</a:t>
          </a:r>
          <a:endParaRPr lang="en-CA" sz="160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dirty="0"/>
            <a:t>Bon positionnement pour tirer parti de </a:t>
          </a:r>
          <a:r>
            <a:rPr lang="fr" sz="1600" b="1" dirty="0"/>
            <a:t>la technologie </a:t>
          </a:r>
          <a:r>
            <a:rPr lang="fr" sz="1600" dirty="0"/>
            <a:t>afin de valoriser les données probantes mondiales </a:t>
          </a:r>
          <a:r>
            <a:rPr lang="fr" sz="1600" b="1" dirty="0"/>
            <a:t>du côté de la demande </a:t>
          </a:r>
          <a:r>
            <a:rPr lang="fr" sz="1600" dirty="0"/>
            <a:t>(des données probantes complètes et à jour, accessibles pour différents groupes, contextes et interventions)</a:t>
          </a:r>
          <a:endParaRPr lang="en-CA" sz="1600" dirty="0"/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dirty="0"/>
            <a:t>Bon positionnement pour tirer parti de </a:t>
          </a:r>
          <a:r>
            <a:rPr lang="fr" sz="1600" b="1" dirty="0"/>
            <a:t>la technologie </a:t>
          </a:r>
          <a:r>
            <a:rPr lang="fr" sz="1600" dirty="0"/>
            <a:t>afin d'améliorer l'efficacité et l'équité, ainsi que réduire le gaspillage </a:t>
          </a:r>
          <a:r>
            <a:rPr lang="fr" sz="1600" b="1" dirty="0"/>
            <a:t>du côté de « l’offre de données probantes »</a:t>
          </a:r>
          <a:endParaRPr lang="en-CA" sz="1600" dirty="0"/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« Pionniers » </a:t>
          </a:r>
          <a:r>
            <a:rPr lang="fr" sz="1600" dirty="0"/>
            <a:t>identifiés et champions visibles parmi les bailleurs de fonds privés et publics</a:t>
          </a:r>
          <a:endParaRPr lang="en-CA" sz="1600" dirty="0"/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fr" sz="1600" b="1" dirty="0"/>
            <a:t>Nouvelles « voies d’influence » afin de soutenir l'utilisation des données probantes </a:t>
          </a:r>
          <a:r>
            <a:rPr lang="fr" sz="1600" dirty="0"/>
            <a:t>pour relever les défis sociétaux (ex.: Réseau francophone international en conseil scientifique; bureaux indépendants d'évaluation des Nations Unies par le biais de la Global SDG Synthesis Coalition)</a:t>
          </a:r>
          <a:endParaRPr lang="en-CA" sz="1600" dirty="0"/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Regroupement de </a:t>
          </a:r>
          <a:r>
            <a:rPr lang="fr" sz="1600" b="1" kern="1200" dirty="0"/>
            <a:t>demandes intersectorielles </a:t>
          </a:r>
          <a:r>
            <a:rPr lang="fr" sz="1600" kern="1200" dirty="0"/>
            <a:t>pour une suite évolutive de synthèses vivantes de données probantes au sein de la </a:t>
          </a:r>
          <a:r>
            <a:rPr lang="en-CA" sz="1600" kern="1200" dirty="0">
              <a:solidFill>
                <a:srgbClr val="244776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Global SDG Synthesis Coalition </a:t>
          </a:r>
          <a:r>
            <a:rPr lang="fr" sz="1600" kern="1200" dirty="0"/>
            <a:t>et d'une commission de quatre pays</a:t>
          </a:r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Émergence de </a:t>
          </a:r>
          <a:r>
            <a:rPr lang="fr" sz="1600" b="1" kern="1200" dirty="0"/>
            <a:t>synthèses</a:t>
          </a:r>
          <a:r>
            <a:rPr lang="fr" sz="1600" kern="1200" dirty="0"/>
            <a:t> </a:t>
          </a:r>
          <a:r>
            <a:rPr lang="fr" sz="1600" b="1" kern="1200" dirty="0"/>
            <a:t>vivantes à grande échelle et intersectorielles </a:t>
          </a:r>
          <a:r>
            <a:rPr lang="fr" sz="1600" kern="1200" dirty="0"/>
            <a:t>par des producteurs comme la Collaboration Campbell et Alive</a:t>
          </a:r>
          <a:endParaRPr lang="en-CA" sz="1600" kern="1200" dirty="0"/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Bon positionnement pour tirer parti de </a:t>
          </a:r>
          <a:r>
            <a:rPr lang="fr" sz="1600" b="1" kern="1200" dirty="0"/>
            <a:t>la technologie </a:t>
          </a:r>
          <a:r>
            <a:rPr lang="fr" sz="1600" kern="1200" dirty="0"/>
            <a:t>afin de valoriser les données probantes mondiales </a:t>
          </a:r>
          <a:r>
            <a:rPr lang="fr" sz="1600" b="1" kern="1200" dirty="0"/>
            <a:t>du côté de la demande </a:t>
          </a:r>
          <a:r>
            <a:rPr lang="fr" sz="1600" kern="1200" dirty="0"/>
            <a:t>(des données probantes complètes et à jour, accessibles pour différents groupes, contextes et interventions)</a:t>
          </a:r>
          <a:endParaRPr lang="en-CA" sz="1600" kern="1200" dirty="0"/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kern="1200" dirty="0"/>
            <a:t>Bon positionnement pour tirer parti de </a:t>
          </a:r>
          <a:r>
            <a:rPr lang="fr" sz="1600" b="1" kern="1200" dirty="0"/>
            <a:t>la technologie </a:t>
          </a:r>
          <a:r>
            <a:rPr lang="fr" sz="1600" kern="1200" dirty="0"/>
            <a:t>afin d'améliorer l'efficacité et l'équité, ainsi que réduire le gaspillage </a:t>
          </a:r>
          <a:r>
            <a:rPr lang="fr" sz="1600" b="1" kern="1200" dirty="0"/>
            <a:t>du côté de « l’offre de données probantes »</a:t>
          </a:r>
          <a:endParaRPr lang="en-CA" sz="1600" kern="1200" dirty="0"/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« Pionniers » </a:t>
          </a:r>
          <a:r>
            <a:rPr lang="fr" sz="1600" kern="1200" dirty="0"/>
            <a:t>identifiés et champions visibles parmi les bailleurs de fonds privés et publics</a:t>
          </a:r>
          <a:endParaRPr lang="en-CA" sz="1600" kern="1200" dirty="0"/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39684" y="426212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600" b="1" kern="1200" dirty="0"/>
            <a:t>Nouvelles « voies d’influence » afin de soutenir l'utilisation des données probantes </a:t>
          </a:r>
          <a:r>
            <a:rPr lang="fr" sz="1600" kern="1200" dirty="0"/>
            <a:t>pour relever les défis sociétaux (ex.: Réseau francophone international en conseil scientifique; bureaux indépendants d'évaluation des Nations Unies par le biais de la Global SDG Synthesis Coalition)</a:t>
          </a:r>
          <a:endParaRPr lang="en-CA" sz="1600" kern="1200" dirty="0"/>
        </a:p>
      </dsp:txBody>
      <dsp:txXfrm rot="10800000">
        <a:off x="2708687" y="426212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2201677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diagramLayout" Target="../diagrams/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diagramData" Target="../diagrams/data1.xml"/><Relationship Id="rId2" Type="http://schemas.openxmlformats.org/officeDocument/2006/relationships/tags" Target="../tags/tag2.xml"/><Relationship Id="rId16" Type="http://schemas.microsoft.com/office/2007/relationships/diagramDrawing" Target="../diagrams/drawing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2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fr" dirty="0"/>
              <a:t>Signes qu’un élan prend forme avec la priorité de mise en œuvre #2 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Améliorer et tirer parti de l’architecture mondiale de données probantes</a:t>
            </a:r>
            <a:endParaRPr lang="en-US" sz="240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6159153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6993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9364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9364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9364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2j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9364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16993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fr" sz="1800" b="1" dirty="0">
                <a:solidFill>
                  <a:schemeClr val="tx1"/>
                </a:solidFill>
              </a:rPr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99eec1d-e27c-4128-92a4-19001b8afe14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30750</TotalTime>
  <Words>202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300</cp:revision>
  <cp:lastPrinted>2023-05-24T15:22:34Z</cp:lastPrinted>
  <dcterms:created xsi:type="dcterms:W3CDTF">2017-04-21T15:41:45Z</dcterms:created>
  <dcterms:modified xsi:type="dcterms:W3CDTF">2024-02-12T20:56:04Z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2024-02-05T21:40:24Z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dfcfe118-ef61-4d56-b622-0f28b9c1a6b2</vt:lpwstr>
  </property>
  <property fmtid="{D5CDD505-2E9C-101B-9397-08002B2CF9AE}" pid="11" name="MSIP_Label_6a7d8d5d-78e2-4a62-9fcd-016eb5e4c57c_ContentBits">
    <vt:lpwstr>0</vt:lpwstr>
  </property>
</Properties>
</file>