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41"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F511BC-3CF0-D280-EDD4-7A884DF5E62D}"/>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itle 1">
            <a:extLst>
              <a:ext uri="{FF2B5EF4-FFF2-40B4-BE49-F238E27FC236}">
                <a16:creationId xmlns:a16="http://schemas.microsoft.com/office/drawing/2014/main" id="{F2AB53B1-4FE5-4CF5-0EE7-A7D191E7AF54}"/>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ja-JP" altLang="en-US" dirty="0">
                <a:solidFill>
                  <a:schemeClr val="tx1"/>
                </a:solidFill>
              </a:rPr>
              <a:t>グローバルエビデンスアーキテクチャー（少なくともエビデンス利用者の視点）</a:t>
            </a:r>
            <a:endParaRPr lang="en-US" dirty="0">
              <a:solidFill>
                <a:schemeClr val="tx1"/>
              </a:solidFill>
            </a:endParaRPr>
          </a:p>
        </p:txBody>
      </p:sp>
      <p:sp>
        <p:nvSpPr>
          <p:cNvPr id="5" name="Rounded Rectangle 4">
            <a:extLst>
              <a:ext uri="{FF2B5EF4-FFF2-40B4-BE49-F238E27FC236}">
                <a16:creationId xmlns:a16="http://schemas.microsoft.com/office/drawing/2014/main" id="{7A27139E-569E-493A-790A-0CE4373CC11F}"/>
              </a:ext>
            </a:extLst>
          </p:cNvPr>
          <p:cNvSpPr/>
          <p:nvPr/>
        </p:nvSpPr>
        <p:spPr>
          <a:xfrm>
            <a:off x="282379" y="1461015"/>
            <a:ext cx="7628271" cy="906749"/>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aphicFrame>
        <p:nvGraphicFramePr>
          <p:cNvPr id="6" name="Table 5">
            <a:extLst>
              <a:ext uri="{FF2B5EF4-FFF2-40B4-BE49-F238E27FC236}">
                <a16:creationId xmlns:a16="http://schemas.microsoft.com/office/drawing/2014/main" id="{705164BA-765A-BF2E-D6EB-06391B0B37C2}"/>
              </a:ext>
            </a:extLst>
          </p:cNvPr>
          <p:cNvGraphicFramePr>
            <a:graphicFrameLocks noGrp="1"/>
          </p:cNvGraphicFramePr>
          <p:nvPr>
            <p:extLst>
              <p:ext uri="{D42A27DB-BD31-4B8C-83A1-F6EECF244321}">
                <p14:modId xmlns:p14="http://schemas.microsoft.com/office/powerpoint/2010/main" val="763008283"/>
              </p:ext>
            </p:extLst>
          </p:nvPr>
        </p:nvGraphicFramePr>
        <p:xfrm>
          <a:off x="771526" y="1581978"/>
          <a:ext cx="6686550" cy="685800"/>
        </p:xfrm>
        <a:graphic>
          <a:graphicData uri="http://schemas.openxmlformats.org/drawingml/2006/table">
            <a:tbl>
              <a:tblPr firstRow="1" firstCol="1" bandRow="1"/>
              <a:tblGrid>
                <a:gridCol w="6686550">
                  <a:extLst>
                    <a:ext uri="{9D8B030D-6E8A-4147-A177-3AD203B41FA5}">
                      <a16:colId xmlns:a16="http://schemas.microsoft.com/office/drawing/2014/main" val="229045705"/>
                    </a:ext>
                  </a:extLst>
                </a:gridCol>
              </a:tblGrid>
              <a:tr h="0">
                <a:tc>
                  <a:txBody>
                    <a:bodyPr/>
                    <a:lstStyle/>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グループおよびコンテクストによる違いも含め、世界中から習得したもの</a:t>
                      </a:r>
                      <a:endParaRPr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✓包括的かつ最新のサマリー</a:t>
                      </a:r>
                    </a:p>
                    <a:p>
                      <a:pPr marL="85725" indent="-85725"/>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✓特定のプログラム、幅広いアプローチ、または一定の結果のための「最善策」により、特定のグループまたはコンテクストに対して利用可能</a:t>
                      </a:r>
                      <a:endParaRPr lang="en-CA" sz="1100" b="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7" name="Rounded Rectangle 6">
            <a:extLst>
              <a:ext uri="{FF2B5EF4-FFF2-40B4-BE49-F238E27FC236}">
                <a16:creationId xmlns:a16="http://schemas.microsoft.com/office/drawing/2014/main" id="{E28FB4B7-AD7E-FCC2-C3A2-A1B2B1C51D9C}"/>
              </a:ext>
            </a:extLst>
          </p:cNvPr>
          <p:cNvSpPr/>
          <p:nvPr/>
        </p:nvSpPr>
        <p:spPr>
          <a:xfrm>
            <a:off x="1161115" y="2913648"/>
            <a:ext cx="9892368" cy="1357782"/>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2B152EA3-1DEE-373F-F0DE-4E91EACDEDFB}"/>
              </a:ext>
            </a:extLst>
          </p:cNvPr>
          <p:cNvSpPr/>
          <p:nvPr/>
        </p:nvSpPr>
        <p:spPr>
          <a:xfrm>
            <a:off x="1276473" y="2980074"/>
            <a:ext cx="5640083" cy="1225618"/>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9" name="Table 8">
            <a:extLst>
              <a:ext uri="{FF2B5EF4-FFF2-40B4-BE49-F238E27FC236}">
                <a16:creationId xmlns:a16="http://schemas.microsoft.com/office/drawing/2014/main" id="{CAFF230B-0736-A605-BC8F-B96F1A10F38B}"/>
              </a:ext>
            </a:extLst>
          </p:cNvPr>
          <p:cNvGraphicFramePr>
            <a:graphicFrameLocks noGrp="1"/>
          </p:cNvGraphicFramePr>
          <p:nvPr>
            <p:extLst>
              <p:ext uri="{D42A27DB-BD31-4B8C-83A1-F6EECF244321}">
                <p14:modId xmlns:p14="http://schemas.microsoft.com/office/powerpoint/2010/main" val="4047212845"/>
              </p:ext>
            </p:extLst>
          </p:nvPr>
        </p:nvGraphicFramePr>
        <p:xfrm>
          <a:off x="1276472" y="2961295"/>
          <a:ext cx="5608404" cy="1269133"/>
        </p:xfrm>
        <a:graphic>
          <a:graphicData uri="http://schemas.openxmlformats.org/drawingml/2006/table">
            <a:tbl>
              <a:tblPr firstRow="1" firstCol="1" bandRow="1"/>
              <a:tblGrid>
                <a:gridCol w="2804202">
                  <a:extLst>
                    <a:ext uri="{9D8B030D-6E8A-4147-A177-3AD203B41FA5}">
                      <a16:colId xmlns:a16="http://schemas.microsoft.com/office/drawing/2014/main" val="229045705"/>
                    </a:ext>
                  </a:extLst>
                </a:gridCol>
                <a:gridCol w="2804202">
                  <a:extLst>
                    <a:ext uri="{9D8B030D-6E8A-4147-A177-3AD203B41FA5}">
                      <a16:colId xmlns:a16="http://schemas.microsoft.com/office/drawing/2014/main" val="3960308684"/>
                    </a:ext>
                  </a:extLst>
                </a:gridCol>
              </a:tblGrid>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世界中のあらゆる調査を取り入れているダウンロード可能なデータセット</a:t>
                      </a:r>
                      <a:endParaRPr lang="en-CA" sz="1200" b="1"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優先事項に関する全ての質問に関する生きたエビデンス統合</a:t>
                      </a:r>
                      <a:endParaRPr lang="en-CA" sz="1200" b="1"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3025018976"/>
                  </a:ext>
                </a:extLst>
              </a:tr>
              <a:tr h="560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優先順位付けのプロセス</a:t>
                      </a:r>
                      <a:endParaRPr lang="en-CA" sz="1100" b="0" i="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プロトコルの登録</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品質保証</a:t>
                      </a:r>
                      <a:endParaRPr lang="en-US" sz="1100" b="0" i="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手法および標準の開発</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キャパシティの構築</a:t>
                      </a:r>
                      <a:endParaRPr lang="en-US" sz="1100" b="0" i="0" dirty="0">
                        <a:solidFill>
                          <a:srgbClr val="254776"/>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bl>
          </a:graphicData>
        </a:graphic>
      </p:graphicFrame>
      <p:sp>
        <p:nvSpPr>
          <p:cNvPr id="10" name="Rounded Rectangle 9">
            <a:extLst>
              <a:ext uri="{FF2B5EF4-FFF2-40B4-BE49-F238E27FC236}">
                <a16:creationId xmlns:a16="http://schemas.microsoft.com/office/drawing/2014/main" id="{14F5B5EA-D0F4-1244-30A3-EC7B2EE4F28F}"/>
              </a:ext>
            </a:extLst>
          </p:cNvPr>
          <p:cNvSpPr/>
          <p:nvPr/>
        </p:nvSpPr>
        <p:spPr>
          <a:xfrm>
            <a:off x="1626303" y="4733499"/>
            <a:ext cx="4940423" cy="1217656"/>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11" name="Table 10">
            <a:extLst>
              <a:ext uri="{FF2B5EF4-FFF2-40B4-BE49-F238E27FC236}">
                <a16:creationId xmlns:a16="http://schemas.microsoft.com/office/drawing/2014/main" id="{06245E70-C82E-46EE-6FDA-4EA808EFC267}"/>
              </a:ext>
            </a:extLst>
          </p:cNvPr>
          <p:cNvGraphicFramePr>
            <a:graphicFrameLocks noGrp="1"/>
          </p:cNvGraphicFramePr>
          <p:nvPr>
            <p:extLst>
              <p:ext uri="{D42A27DB-BD31-4B8C-83A1-F6EECF244321}">
                <p14:modId xmlns:p14="http://schemas.microsoft.com/office/powerpoint/2010/main" val="3293606212"/>
              </p:ext>
            </p:extLst>
          </p:nvPr>
        </p:nvGraphicFramePr>
        <p:xfrm>
          <a:off x="1827481" y="4793784"/>
          <a:ext cx="5163730" cy="1393492"/>
        </p:xfrm>
        <a:graphic>
          <a:graphicData uri="http://schemas.openxmlformats.org/drawingml/2006/table">
            <a:tbl>
              <a:tblPr firstRow="1" firstCol="1" bandRow="1"/>
              <a:tblGrid>
                <a:gridCol w="2410222">
                  <a:extLst>
                    <a:ext uri="{9D8B030D-6E8A-4147-A177-3AD203B41FA5}">
                      <a16:colId xmlns:a16="http://schemas.microsoft.com/office/drawing/2014/main" val="229045705"/>
                    </a:ext>
                  </a:extLst>
                </a:gridCol>
                <a:gridCol w="2753508">
                  <a:extLst>
                    <a:ext uri="{9D8B030D-6E8A-4147-A177-3AD203B41FA5}">
                      <a16:colId xmlns:a16="http://schemas.microsoft.com/office/drawing/2014/main" val="2443240437"/>
                    </a:ext>
                  </a:extLst>
                </a:gridCol>
              </a:tblGrid>
              <a:tr h="147170">
                <a:tc gridSpan="2">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1" kern="1200" dirty="0">
                          <a:solidFill>
                            <a:schemeClr val="tx1"/>
                          </a:solidFill>
                          <a:effectLst/>
                          <a:latin typeface="+mn-lt"/>
                          <a:ea typeface="+mn-ea"/>
                          <a:cs typeface="+mn-cs"/>
                        </a:rPr>
                        <a:t>    </a:t>
                      </a:r>
                      <a:r>
                        <a:rPr lang="ja-JP" altLang="ja-JP" sz="1200" b="1" kern="1200" dirty="0">
                          <a:solidFill>
                            <a:schemeClr val="tx1"/>
                          </a:solidFill>
                          <a:effectLst/>
                          <a:latin typeface="+mn-lt"/>
                          <a:ea typeface="+mn-ea"/>
                          <a:cs typeface="+mn-cs"/>
                        </a:rPr>
                        <a:t>人材</a:t>
                      </a:r>
                      <a:r>
                        <a:rPr lang="en-US" altLang="ja-JP" sz="1200" b="1" kern="1200" dirty="0">
                          <a:solidFill>
                            <a:schemeClr val="tx1"/>
                          </a:solidFill>
                          <a:effectLst/>
                          <a:latin typeface="+mn-lt"/>
                          <a:ea typeface="+mn-ea"/>
                          <a:cs typeface="+mn-cs"/>
                        </a:rPr>
                        <a:t>                                                    </a:t>
                      </a:r>
                      <a:r>
                        <a:rPr lang="ja-JP" altLang="ja-JP" sz="1200" b="1" kern="1200" dirty="0">
                          <a:solidFill>
                            <a:schemeClr val="tx1"/>
                          </a:solidFill>
                          <a:effectLst/>
                          <a:latin typeface="+mn-lt"/>
                          <a:ea typeface="+mn-ea"/>
                          <a:cs typeface="+mn-cs"/>
                        </a:rPr>
                        <a:t>技術</a:t>
                      </a:r>
                      <a:endParaRPr lang="en-CA" sz="12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683434">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統合チーム</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市民パートナー</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専門家パートナー</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エビデンス媒介パートナー</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生産プラットフォーム</a:t>
                      </a:r>
                      <a:endParaRPr lang="en-US" altLang="ja-JP" sz="1100" kern="1200" dirty="0">
                        <a:solidFill>
                          <a:schemeClr val="tx1"/>
                        </a:solidFill>
                        <a:effectLst/>
                        <a:latin typeface="+mn-lt"/>
                        <a:ea typeface="+mn-ea"/>
                        <a:cs typeface="+mn-cs"/>
                      </a:endParaRPr>
                    </a:p>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出版プラットフォーム</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エビデンス利用者プラットフォーム</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527178">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ja-JP" sz="1100" kern="1200" dirty="0">
                          <a:solidFill>
                            <a:schemeClr val="tx1"/>
                          </a:solidFill>
                          <a:effectLst/>
                          <a:latin typeface="+mn-lt"/>
                          <a:ea typeface="+mn-ea"/>
                          <a:cs typeface="+mn-cs"/>
                        </a:rPr>
                        <a:t>　</a:t>
                      </a:r>
                      <a:r>
                        <a:rPr lang="en-US" altLang="ja-JP" sz="1100" b="1" kern="1200" dirty="0">
                          <a:solidFill>
                            <a:schemeClr val="tx1"/>
                          </a:solidFill>
                          <a:effectLst/>
                          <a:latin typeface="+mn-lt"/>
                          <a:ea typeface="+mn-ea"/>
                          <a:cs typeface="+mn-cs"/>
                        </a:rPr>
                        <a:t>AI</a:t>
                      </a:r>
                      <a:r>
                        <a:rPr lang="ja-JP" altLang="ja-JP" sz="1100" kern="1200" dirty="0">
                          <a:solidFill>
                            <a:schemeClr val="tx1"/>
                          </a:solidFill>
                          <a:effectLst/>
                          <a:latin typeface="+mn-lt"/>
                          <a:ea typeface="+mn-ea"/>
                          <a:cs typeface="+mn-cs"/>
                        </a:rPr>
                        <a:t>：継続的な評価およびワークフローへの組み込み</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12" name="Group 11">
            <a:extLst>
              <a:ext uri="{FF2B5EF4-FFF2-40B4-BE49-F238E27FC236}">
                <a16:creationId xmlns:a16="http://schemas.microsoft.com/office/drawing/2014/main" id="{8F845E56-4673-DE13-736F-8D2DD4133645}"/>
              </a:ext>
            </a:extLst>
          </p:cNvPr>
          <p:cNvGrpSpPr/>
          <p:nvPr/>
        </p:nvGrpSpPr>
        <p:grpSpPr>
          <a:xfrm rot="16200000" flipH="1">
            <a:off x="6977305" y="3490907"/>
            <a:ext cx="173233" cy="145420"/>
            <a:chOff x="5830099" y="0"/>
            <a:chExt cx="64895" cy="288001"/>
          </a:xfrm>
        </p:grpSpPr>
        <p:cxnSp>
          <p:nvCxnSpPr>
            <p:cNvPr id="13" name="Straight Arrow Connector 12">
              <a:extLst>
                <a:ext uri="{FF2B5EF4-FFF2-40B4-BE49-F238E27FC236}">
                  <a16:creationId xmlns:a16="http://schemas.microsoft.com/office/drawing/2014/main" id="{82A4F673-530F-CADE-A429-9A60CFB18965}"/>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E7F3B1D-19B5-F8CB-579A-D8A90ED6EFBD}"/>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3F094901-8961-C36B-4EB8-C54EB038FB06}"/>
              </a:ext>
            </a:extLst>
          </p:cNvPr>
          <p:cNvGrpSpPr/>
          <p:nvPr/>
        </p:nvGrpSpPr>
        <p:grpSpPr>
          <a:xfrm rot="10800000" flipH="1">
            <a:off x="3846307" y="2460102"/>
            <a:ext cx="188921" cy="288000"/>
            <a:chOff x="5706073" y="0"/>
            <a:chExt cx="188921" cy="288000"/>
          </a:xfrm>
        </p:grpSpPr>
        <p:cxnSp>
          <p:nvCxnSpPr>
            <p:cNvPr id="16" name="Straight Arrow Connector 15">
              <a:extLst>
                <a:ext uri="{FF2B5EF4-FFF2-40B4-BE49-F238E27FC236}">
                  <a16:creationId xmlns:a16="http://schemas.microsoft.com/office/drawing/2014/main" id="{13DA5990-C03D-E3A5-6BA5-DB0EA1F7D8CE}"/>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611B812-6B85-194A-B856-420E1EE08B79}"/>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18" name="Rounded Rectangle 17">
            <a:extLst>
              <a:ext uri="{FF2B5EF4-FFF2-40B4-BE49-F238E27FC236}">
                <a16:creationId xmlns:a16="http://schemas.microsoft.com/office/drawing/2014/main" id="{4B219A1E-3E1E-DCCC-63ED-C4CBD36A7DFA}"/>
              </a:ext>
            </a:extLst>
          </p:cNvPr>
          <p:cNvSpPr/>
          <p:nvPr/>
        </p:nvSpPr>
        <p:spPr>
          <a:xfrm>
            <a:off x="7213844" y="2984482"/>
            <a:ext cx="3760239" cy="1216801"/>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19" name="Table 18">
            <a:extLst>
              <a:ext uri="{FF2B5EF4-FFF2-40B4-BE49-F238E27FC236}">
                <a16:creationId xmlns:a16="http://schemas.microsoft.com/office/drawing/2014/main" id="{69AFDE8F-90AA-DD82-5753-A7E5F419FF4A}"/>
              </a:ext>
            </a:extLst>
          </p:cNvPr>
          <p:cNvGraphicFramePr>
            <a:graphicFrameLocks noGrp="1"/>
          </p:cNvGraphicFramePr>
          <p:nvPr>
            <p:extLst>
              <p:ext uri="{D42A27DB-BD31-4B8C-83A1-F6EECF244321}">
                <p14:modId xmlns:p14="http://schemas.microsoft.com/office/powerpoint/2010/main" val="2473858263"/>
              </p:ext>
            </p:extLst>
          </p:nvPr>
        </p:nvGraphicFramePr>
        <p:xfrm>
          <a:off x="7369171" y="3030933"/>
          <a:ext cx="3604912" cy="1068638"/>
        </p:xfrm>
        <a:graphic>
          <a:graphicData uri="http://schemas.openxmlformats.org/drawingml/2006/table">
            <a:tbl>
              <a:tblPr firstRow="1" firstCol="1" bandRow="1"/>
              <a:tblGrid>
                <a:gridCol w="3604912">
                  <a:extLst>
                    <a:ext uri="{9D8B030D-6E8A-4147-A177-3AD203B41FA5}">
                      <a16:colId xmlns:a16="http://schemas.microsoft.com/office/drawing/2014/main" val="2063349985"/>
                    </a:ext>
                  </a:extLst>
                </a:gridCol>
              </a:tblGrid>
              <a:tr h="106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エビデンス</a:t>
                      </a:r>
                      <a:r>
                        <a:rPr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仲介者</a:t>
                      </a:r>
                      <a:endPar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lang="ja-JP" altLang="ja-JP" sz="1100" kern="1200" dirty="0">
                          <a:solidFill>
                            <a:schemeClr val="tx1"/>
                          </a:solidFill>
                          <a:effectLst/>
                          <a:latin typeface="+mn-lt"/>
                          <a:ea typeface="+mn-ea"/>
                          <a:cs typeface="+mn-cs"/>
                        </a:rPr>
                        <a:t>求められる国内</a:t>
                      </a:r>
                      <a:r>
                        <a:rPr lang="en-US" altLang="ja-JP" sz="1100" kern="1200" dirty="0">
                          <a:solidFill>
                            <a:schemeClr val="tx1"/>
                          </a:solidFill>
                          <a:effectLst/>
                          <a:latin typeface="+mn-lt"/>
                          <a:ea typeface="+mn-ea"/>
                          <a:cs typeface="+mn-cs"/>
                        </a:rPr>
                        <a:t>(</a:t>
                      </a:r>
                      <a:r>
                        <a:rPr lang="ja-JP" altLang="ja-JP" sz="1100" kern="1200" dirty="0">
                          <a:solidFill>
                            <a:schemeClr val="tx1"/>
                          </a:solidFill>
                          <a:effectLst/>
                          <a:latin typeface="+mn-lt"/>
                          <a:ea typeface="+mn-ea"/>
                          <a:cs typeface="+mn-cs"/>
                        </a:rPr>
                        <a:t>または地域</a:t>
                      </a:r>
                      <a:r>
                        <a:rPr lang="en-US" altLang="ja-JP" sz="1100" kern="1200" dirty="0">
                          <a:solidFill>
                            <a:schemeClr val="tx1"/>
                          </a:solidFill>
                          <a:effectLst/>
                          <a:latin typeface="+mn-lt"/>
                          <a:ea typeface="+mn-ea"/>
                          <a:cs typeface="+mn-cs"/>
                        </a:rPr>
                        <a:t>)</a:t>
                      </a:r>
                      <a:r>
                        <a:rPr lang="ja-JP" altLang="ja-JP" sz="1100" kern="1200" dirty="0">
                          <a:solidFill>
                            <a:schemeClr val="tx1"/>
                          </a:solidFill>
                          <a:effectLst/>
                          <a:latin typeface="+mn-lt"/>
                          <a:ea typeface="+mn-ea"/>
                          <a:cs typeface="+mn-cs"/>
                        </a:rPr>
                        <a:t>の多くのエビデンス形式とグローバルなエビデンスを一緒に扱い、タイムリーかつ需要主導型で公平性に配慮した方法で助言、意思決定プロセス、学習および改善のプラットフォームを支援する国内のエビデンス支援ユニット</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20" name="Group 19">
            <a:extLst>
              <a:ext uri="{FF2B5EF4-FFF2-40B4-BE49-F238E27FC236}">
                <a16:creationId xmlns:a16="http://schemas.microsoft.com/office/drawing/2014/main" id="{06F514FF-9126-E219-88E3-303433E6FEB8}"/>
              </a:ext>
            </a:extLst>
          </p:cNvPr>
          <p:cNvGrpSpPr/>
          <p:nvPr/>
        </p:nvGrpSpPr>
        <p:grpSpPr>
          <a:xfrm rot="10800000" flipH="1">
            <a:off x="3876120" y="4337963"/>
            <a:ext cx="188921" cy="288000"/>
            <a:chOff x="5706073" y="0"/>
            <a:chExt cx="188921" cy="288000"/>
          </a:xfrm>
        </p:grpSpPr>
        <p:cxnSp>
          <p:nvCxnSpPr>
            <p:cNvPr id="21" name="Straight Arrow Connector 20">
              <a:extLst>
                <a:ext uri="{FF2B5EF4-FFF2-40B4-BE49-F238E27FC236}">
                  <a16:creationId xmlns:a16="http://schemas.microsoft.com/office/drawing/2014/main" id="{312BE1EB-463E-5F4D-CD1C-460E22AB0DD6}"/>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A0FCA11-0425-1A1C-89F8-3897808BA63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78D12107-1E30-35BD-F0B1-CB711210714B}"/>
              </a:ext>
            </a:extLst>
          </p:cNvPr>
          <p:cNvGrpSpPr/>
          <p:nvPr/>
        </p:nvGrpSpPr>
        <p:grpSpPr>
          <a:xfrm rot="16200000" flipH="1">
            <a:off x="7965712" y="1818180"/>
            <a:ext cx="173233" cy="145420"/>
            <a:chOff x="5830099" y="0"/>
            <a:chExt cx="64895" cy="288001"/>
          </a:xfrm>
        </p:grpSpPr>
        <p:cxnSp>
          <p:nvCxnSpPr>
            <p:cNvPr id="24" name="Straight Arrow Connector 23">
              <a:extLst>
                <a:ext uri="{FF2B5EF4-FFF2-40B4-BE49-F238E27FC236}">
                  <a16:creationId xmlns:a16="http://schemas.microsoft.com/office/drawing/2014/main" id="{4DB5B340-D9E8-1E97-A6DD-3D1B1602B6C1}"/>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2CACFFB-0DDE-38D0-A94F-B9F551109F09}"/>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26" name="Rounded Rectangle 41">
            <a:extLst>
              <a:ext uri="{FF2B5EF4-FFF2-40B4-BE49-F238E27FC236}">
                <a16:creationId xmlns:a16="http://schemas.microsoft.com/office/drawing/2014/main" id="{BB3B5E46-A8E3-475A-3A55-D0B6DC99862A}"/>
              </a:ext>
            </a:extLst>
          </p:cNvPr>
          <p:cNvSpPr/>
          <p:nvPr/>
        </p:nvSpPr>
        <p:spPr>
          <a:xfrm>
            <a:off x="8193992" y="1405331"/>
            <a:ext cx="2929634" cy="1102977"/>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27" name="Group 26">
            <a:extLst>
              <a:ext uri="{FF2B5EF4-FFF2-40B4-BE49-F238E27FC236}">
                <a16:creationId xmlns:a16="http://schemas.microsoft.com/office/drawing/2014/main" id="{46A91DF8-8D76-14BF-2340-1BB816053926}"/>
              </a:ext>
            </a:extLst>
          </p:cNvPr>
          <p:cNvGrpSpPr/>
          <p:nvPr/>
        </p:nvGrpSpPr>
        <p:grpSpPr>
          <a:xfrm>
            <a:off x="9299799" y="2513664"/>
            <a:ext cx="1514" cy="351724"/>
            <a:chOff x="10007834" y="2499700"/>
            <a:chExt cx="1514" cy="351724"/>
          </a:xfrm>
        </p:grpSpPr>
        <p:cxnSp>
          <p:nvCxnSpPr>
            <p:cNvPr id="28" name="Straight Arrow Connector 27">
              <a:extLst>
                <a:ext uri="{FF2B5EF4-FFF2-40B4-BE49-F238E27FC236}">
                  <a16:creationId xmlns:a16="http://schemas.microsoft.com/office/drawing/2014/main" id="{55DE0661-AC36-22EB-053A-FC23BAC3AB49}"/>
                </a:ext>
              </a:extLst>
            </p:cNvPr>
            <p:cNvCxnSpPr>
              <a:cxnSpLocks/>
            </p:cNvCxnSpPr>
            <p:nvPr/>
          </p:nvCxnSpPr>
          <p:spPr>
            <a:xfrm flipH="1">
              <a:off x="10009348" y="2706005"/>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BDE99D2-9947-7A9F-1A03-229A6875A9F5}"/>
                </a:ext>
              </a:extLst>
            </p:cNvPr>
            <p:cNvCxnSpPr>
              <a:cxnSpLocks/>
            </p:cNvCxnSpPr>
            <p:nvPr/>
          </p:nvCxnSpPr>
          <p:spPr>
            <a:xfrm rot="10800000" flipH="1">
              <a:off x="10007834" y="2499700"/>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aphicFrame>
        <p:nvGraphicFramePr>
          <p:cNvPr id="30" name="Table 29">
            <a:extLst>
              <a:ext uri="{FF2B5EF4-FFF2-40B4-BE49-F238E27FC236}">
                <a16:creationId xmlns:a16="http://schemas.microsoft.com/office/drawing/2014/main" id="{F1EF95C8-F498-11C9-3AA3-579BCA7E0C0D}"/>
              </a:ext>
            </a:extLst>
          </p:cNvPr>
          <p:cNvGraphicFramePr>
            <a:graphicFrameLocks noGrp="1"/>
          </p:cNvGraphicFramePr>
          <p:nvPr>
            <p:extLst>
              <p:ext uri="{D42A27DB-BD31-4B8C-83A1-F6EECF244321}">
                <p14:modId xmlns:p14="http://schemas.microsoft.com/office/powerpoint/2010/main" val="2303891255"/>
              </p:ext>
            </p:extLst>
          </p:nvPr>
        </p:nvGraphicFramePr>
        <p:xfrm>
          <a:off x="8327924" y="1489835"/>
          <a:ext cx="2753832" cy="906922"/>
        </p:xfrm>
        <a:graphic>
          <a:graphicData uri="http://schemas.openxmlformats.org/drawingml/2006/table">
            <a:tbl>
              <a:tblPr firstRow="1" firstCol="1" bandRow="1"/>
              <a:tblGrid>
                <a:gridCol w="2753832">
                  <a:extLst>
                    <a:ext uri="{9D8B030D-6E8A-4147-A177-3AD203B41FA5}">
                      <a16:colId xmlns:a16="http://schemas.microsoft.com/office/drawing/2014/main" val="2063349985"/>
                    </a:ext>
                  </a:extLst>
                </a:gridCol>
              </a:tblGrid>
              <a:tr h="906922">
                <a:tc>
                  <a:txBody>
                    <a:bodyPr/>
                    <a:lstStyle/>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エビデンス利用者</a:t>
                      </a:r>
                      <a:endParaRPr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n-lt"/>
                          <a:ea typeface="+mn-ea"/>
                          <a:cs typeface="+mn-cs"/>
                        </a:rPr>
                        <a:t>政府の政策立案者</a:t>
                      </a:r>
                      <a:r>
                        <a:rPr lang="ja-JP" altLang="ja-JP" sz="1100" kern="1200">
                          <a:solidFill>
                            <a:schemeClr val="tx1"/>
                          </a:solidFill>
                          <a:effectLst/>
                          <a:latin typeface="ＭＳ ゴシック" panose="020B0609070205080204" pitchFamily="49" charset="-128"/>
                          <a:ea typeface="ＭＳ ゴシック" panose="020B0609070205080204" pitchFamily="49" charset="-128"/>
                          <a:cs typeface="+mn-cs"/>
                        </a:rPr>
                        <a:t>、組織のリーダー、専門家リーダー、その他の情報の中で利用可能な最良のエビデンスから情報を得て意思決定を行う市民パートナー</a:t>
                      </a:r>
                      <a:endParaRPr lang="en-CA" sz="1100" b="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spTree>
    <p:extLst>
      <p:ext uri="{BB962C8B-B14F-4D97-AF65-F5344CB8AC3E}">
        <p14:creationId xmlns:p14="http://schemas.microsoft.com/office/powerpoint/2010/main" val="1639237689"/>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483B2-BEB8-41F2-8FEC-E8F0D26003C6}">
  <ds:schemaRefs>
    <ds:schemaRef ds:uri="0408fcbc-2e10-4461-bee0-724c01b46ae9"/>
    <ds:schemaRef ds:uri="http://www.w3.org/XML/1998/namespace"/>
    <ds:schemaRef ds:uri="http://purl.org/dc/dcmitype/"/>
    <ds:schemaRef ds:uri="http://purl.org/dc/terms/"/>
    <ds:schemaRef ds:uri="599eec1d-e27c-4128-92a4-19001b8afe14"/>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30748</TotalTime>
  <Words>545</Words>
  <Application>Microsoft Macintosh PowerPoint</Application>
  <PresentationFormat>Widescreen</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ＭＳ ゴシック</vt:lpstr>
      <vt:lpstr>Arial</vt:lpstr>
      <vt:lpstr>Calibri</vt:lpstr>
      <vt:lpstr>Courier New</vt:lpstr>
      <vt:lpstr>Helvetica</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