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2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63047-826E-40BB-4A6A-7BAA31722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pt-BR" smtClean="0"/>
              <a:pPr>
                <a:spcAft>
                  <a:spcPts val="600"/>
                </a:spcAft>
              </a:pPr>
              <a:t>1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5CFFD4-38E5-C117-EA12-CA104D11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2415"/>
            <a:ext cx="11708068" cy="1006368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Nosso Conselho de Implementação tem agora 76 parceiros de organizações, provenientes de 18 países de todas as partes do mundo e de várias organizações mundiais e regionais</a:t>
            </a:r>
          </a:p>
        </p:txBody>
      </p:sp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EED218DD-FE0D-0F5A-A666-09498F7C4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324" y="1276866"/>
            <a:ext cx="9144000" cy="4942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A4F072-2362-2A6A-2B44-0A772D6E7538}"/>
              </a:ext>
            </a:extLst>
          </p:cNvPr>
          <p:cNvSpPr txBox="1"/>
          <p:nvPr/>
        </p:nvSpPr>
        <p:spPr>
          <a:xfrm>
            <a:off x="1407200" y="2766593"/>
            <a:ext cx="2172834" cy="3323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Incluindo: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Africa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Network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Alliance for Living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endParaRPr lang="pt-BR" sz="1050" i="1" dirty="0">
              <a:solidFill>
                <a:srgbClr val="1E252B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Campbell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endParaRPr lang="pt-BR" sz="1050" i="1" dirty="0">
              <a:solidFill>
                <a:srgbClr val="1E252B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Cochrane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-Basic Services</a:t>
            </a: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1050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eBASE</a:t>
            </a: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África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EPPI-Centre</a:t>
            </a:r>
          </a:p>
          <a:p>
            <a:pPr marL="8890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Fundação Oswaldo Cruz (Fiocruz)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SDG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Coalition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Network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Instituto Veredas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Federation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Library</a:t>
            </a:r>
            <a:r>
              <a:rPr lang="pt-BR" sz="10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Associations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endParaRPr lang="pt-BR" sz="1050" i="1" dirty="0">
              <a:solidFill>
                <a:srgbClr val="1E252B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Pan-African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Collective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endParaRPr lang="pt-BR" sz="1050" i="1" dirty="0">
              <a:solidFill>
                <a:srgbClr val="1E252B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Réseau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francophone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pt-BR" sz="10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conseil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scientifique</a:t>
            </a:r>
            <a:endParaRPr lang="pt-BR" sz="1050" i="1" dirty="0">
              <a:solidFill>
                <a:srgbClr val="1E252B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Sense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Science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 Health Security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endParaRPr lang="pt-BR" sz="1050" i="1" dirty="0">
              <a:solidFill>
                <a:srgbClr val="1E252B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UNICEF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5FAA4-AF61-87BF-E42C-62320ACF00D5}"/>
              </a:ext>
            </a:extLst>
          </p:cNvPr>
          <p:cNvSpPr txBox="1"/>
          <p:nvPr/>
        </p:nvSpPr>
        <p:spPr>
          <a:xfrm>
            <a:off x="9061497" y="2766593"/>
            <a:ext cx="1560668" cy="36471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8890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África do Sul</a:t>
            </a:r>
          </a:p>
          <a:p>
            <a:pPr marL="8890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Alemanha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Argentina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Austrália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Brasil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Canadá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Chile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China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Colômbia</a:t>
            </a:r>
          </a:p>
          <a:p>
            <a:pPr marL="8890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Estados Unidos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França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Índia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Irlanda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Líbano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Noruega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Paquistão</a:t>
            </a:r>
          </a:p>
          <a:p>
            <a:pPr marL="8890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Reino Unido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Uganda</a:t>
            </a:r>
          </a:p>
          <a:p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UniversLTStd-LightCn"/>
              </a:rPr>
              <a:t> </a:t>
            </a:r>
          </a:p>
          <a:p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UniversLTStd-LightCn"/>
              </a:rPr>
              <a:t>Sem contar os países onde estão sediados os órgãos regionais e globais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2489B-FD65-1688-C6AB-0AD62961B5C4}"/>
              </a:ext>
            </a:extLst>
          </p:cNvPr>
          <p:cNvSpPr txBox="1"/>
          <p:nvPr/>
        </p:nvSpPr>
        <p:spPr>
          <a:xfrm>
            <a:off x="4724400" y="1491343"/>
            <a:ext cx="328519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2"/>
                </a:solidFill>
                <a:latin typeface="Arial Narrow" panose="020B0606020202030204" pitchFamily="34" charset="0"/>
              </a:rPr>
              <a:t>Membros do Conselho de Implementação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CED74A-3756-75BA-FDE9-4BECCC3DBFD5}"/>
              </a:ext>
            </a:extLst>
          </p:cNvPr>
          <p:cNvSpPr txBox="1"/>
          <p:nvPr/>
        </p:nvSpPr>
        <p:spPr>
          <a:xfrm rot="16200000">
            <a:off x="3005603" y="2428484"/>
            <a:ext cx="173942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Parceiros de organizações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F7BC1F-2936-1ED0-E572-A2B55B9267FE}"/>
              </a:ext>
            </a:extLst>
          </p:cNvPr>
          <p:cNvSpPr txBox="1"/>
          <p:nvPr/>
        </p:nvSpPr>
        <p:spPr>
          <a:xfrm>
            <a:off x="7027588" y="3677298"/>
            <a:ext cx="1827655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Aumento do número de membros até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10FD09-D677-534D-8557-934C14AD424B}"/>
              </a:ext>
            </a:extLst>
          </p:cNvPr>
          <p:cNvSpPr txBox="1"/>
          <p:nvPr/>
        </p:nvSpPr>
        <p:spPr>
          <a:xfrm>
            <a:off x="4006120" y="3698843"/>
            <a:ext cx="2089880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Parceiros de organizações (n = 76)</a:t>
            </a:r>
          </a:p>
          <a:p>
            <a:r>
              <a:rPr lang="pt-BR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Parceiros cidadãos (n = 10)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A42E0-37DD-45A3-0E2F-C64B404B0B34}"/>
              </a:ext>
            </a:extLst>
          </p:cNvPr>
          <p:cNvSpPr txBox="1"/>
          <p:nvPr/>
        </p:nvSpPr>
        <p:spPr>
          <a:xfrm>
            <a:off x="7027587" y="5937120"/>
            <a:ext cx="182765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Jan’23	Jul’23	Jan’24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EF178-C340-D629-90E6-9F15FC2C0EDF}"/>
              </a:ext>
            </a:extLst>
          </p:cNvPr>
          <p:cNvSpPr txBox="1"/>
          <p:nvPr/>
        </p:nvSpPr>
        <p:spPr>
          <a:xfrm>
            <a:off x="1702677" y="2324721"/>
            <a:ext cx="1666166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parceiros de organizações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993102-C733-6ECE-3364-259E5030FF8D}"/>
              </a:ext>
            </a:extLst>
          </p:cNvPr>
          <p:cNvSpPr txBox="1"/>
          <p:nvPr/>
        </p:nvSpPr>
        <p:spPr>
          <a:xfrm>
            <a:off x="9385511" y="2341222"/>
            <a:ext cx="780156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Países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6AACEA-6985-BD44-C981-93E7CEA517DF}"/>
              </a:ext>
            </a:extLst>
          </p:cNvPr>
          <p:cNvSpPr txBox="1"/>
          <p:nvPr/>
        </p:nvSpPr>
        <p:spPr>
          <a:xfrm>
            <a:off x="4300259" y="3117831"/>
            <a:ext cx="58659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2"/>
                </a:solidFill>
                <a:latin typeface="Arial Narrow" panose="020B0606020202030204" pitchFamily="34" charset="0"/>
              </a:rPr>
              <a:t>Global</a:t>
            </a:r>
            <a:r>
              <a:rPr lang="pt-BR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986462-EDB5-C2B5-A62E-868BFB87ACFD}"/>
              </a:ext>
            </a:extLst>
          </p:cNvPr>
          <p:cNvSpPr txBox="1"/>
          <p:nvPr/>
        </p:nvSpPr>
        <p:spPr>
          <a:xfrm>
            <a:off x="4908094" y="3105796"/>
            <a:ext cx="70038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2"/>
                </a:solidFill>
                <a:latin typeface="Arial Narrow" panose="020B0606020202030204" pitchFamily="34" charset="0"/>
              </a:rPr>
              <a:t>Américas</a:t>
            </a:r>
            <a:r>
              <a:rPr lang="pt-BR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6E5B30-32B6-7B46-07F5-6EE11C7AF0C4}"/>
              </a:ext>
            </a:extLst>
          </p:cNvPr>
          <p:cNvSpPr txBox="1"/>
          <p:nvPr/>
        </p:nvSpPr>
        <p:spPr>
          <a:xfrm>
            <a:off x="5631885" y="3105331"/>
            <a:ext cx="58659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2"/>
                </a:solidFill>
                <a:latin typeface="Arial Narrow" panose="020B0606020202030204" pitchFamily="34" charset="0"/>
              </a:rPr>
              <a:t>Europa</a:t>
            </a:r>
            <a:r>
              <a:rPr lang="pt-BR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6A0ABD-0498-9A65-2B71-A598A2DA9DC2}"/>
              </a:ext>
            </a:extLst>
          </p:cNvPr>
          <p:cNvSpPr txBox="1"/>
          <p:nvPr/>
        </p:nvSpPr>
        <p:spPr>
          <a:xfrm>
            <a:off x="6274260" y="3119208"/>
            <a:ext cx="58659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2"/>
                </a:solidFill>
                <a:latin typeface="Arial Narrow" panose="020B0606020202030204" pitchFamily="34" charset="0"/>
              </a:rPr>
              <a:t>África</a:t>
            </a:r>
            <a:r>
              <a:rPr lang="pt-BR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B1CB17-2700-0A69-1DA5-2BD4EE0BA1E8}"/>
              </a:ext>
            </a:extLst>
          </p:cNvPr>
          <p:cNvSpPr txBox="1"/>
          <p:nvPr/>
        </p:nvSpPr>
        <p:spPr>
          <a:xfrm>
            <a:off x="6939704" y="3100416"/>
            <a:ext cx="586596" cy="498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0" rtlCol="0">
            <a:spAutoFit/>
          </a:bodyPr>
          <a:lstStyle/>
          <a:p>
            <a:r>
              <a:rPr lang="pt-BR" sz="1000" dirty="0">
                <a:solidFill>
                  <a:schemeClr val="tx2"/>
                </a:solidFill>
                <a:latin typeface="Arial Narrow" panose="020B0606020202030204" pitchFamily="34" charset="0"/>
              </a:rPr>
              <a:t>Pacífico Ocidental</a:t>
            </a:r>
            <a:r>
              <a:rPr lang="pt-BR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2F4A7-94D7-F07B-FE50-39BAFCD542AE}"/>
              </a:ext>
            </a:extLst>
          </p:cNvPr>
          <p:cNvSpPr txBox="1"/>
          <p:nvPr/>
        </p:nvSpPr>
        <p:spPr>
          <a:xfrm>
            <a:off x="5727032" y="3429000"/>
            <a:ext cx="173942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Base geográfica ou foco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D963AC-E481-5C9F-2348-6A00598DF099}"/>
              </a:ext>
            </a:extLst>
          </p:cNvPr>
          <p:cNvSpPr txBox="1"/>
          <p:nvPr/>
        </p:nvSpPr>
        <p:spPr>
          <a:xfrm>
            <a:off x="7572977" y="3119208"/>
            <a:ext cx="586596" cy="498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0" rtlCol="0">
            <a:spAutoFit/>
          </a:bodyPr>
          <a:lstStyle/>
          <a:p>
            <a:r>
              <a:rPr lang="pt-BR" sz="1000" dirty="0">
                <a:solidFill>
                  <a:schemeClr val="tx2"/>
                </a:solidFill>
                <a:latin typeface="Arial Narrow" panose="020B0606020202030204" pitchFamily="34" charset="0"/>
              </a:rPr>
              <a:t>Sudeste Asiático</a:t>
            </a:r>
            <a:r>
              <a:rPr lang="pt-BR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B5F70-12E7-C618-1C36-BA3C70FB04BD}"/>
              </a:ext>
            </a:extLst>
          </p:cNvPr>
          <p:cNvSpPr txBox="1"/>
          <p:nvPr/>
        </p:nvSpPr>
        <p:spPr>
          <a:xfrm>
            <a:off x="8184588" y="3095864"/>
            <a:ext cx="741502" cy="344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0" rtlCol="0">
            <a:spAutoFit/>
          </a:bodyPr>
          <a:lstStyle/>
          <a:p>
            <a:r>
              <a:rPr lang="pt-BR" sz="1000" dirty="0">
                <a:solidFill>
                  <a:schemeClr val="tx2"/>
                </a:solidFill>
                <a:latin typeface="Arial Narrow" panose="020B0606020202030204" pitchFamily="34" charset="0"/>
              </a:rPr>
              <a:t>Mediterrâneo Oriental</a:t>
            </a:r>
            <a:r>
              <a:rPr lang="pt-BR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24016281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A86EC8-8678-401D-A634-0BFB20BDF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599eec1d-e27c-4128-92a4-19001b8afe14"/>
    <ds:schemaRef ds:uri="http://purl.org/dc/dcmitype/"/>
    <ds:schemaRef ds:uri="http://schemas.microsoft.com/office/2006/documentManagement/types"/>
    <ds:schemaRef ds:uri="0408fcbc-2e10-4461-bee0-724c01b46ae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30799</TotalTime>
  <Words>184</Words>
  <Application>Microsoft Macintosh PowerPoint</Application>
  <PresentationFormat>Widescreen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Narrow</vt:lpstr>
      <vt:lpstr>Calibri</vt:lpstr>
      <vt:lpstr>Courier New</vt:lpstr>
      <vt:lpstr>Wingdings</vt:lpstr>
      <vt:lpstr>RISE</vt:lpstr>
      <vt:lpstr>ESN-CA</vt:lpstr>
      <vt:lpstr>GCESC</vt:lpstr>
      <vt:lpstr>Nosso Conselho de Implementação tem agora 76 parceiros de organizações, provenientes de 18 países de todas as partes do mundo e de várias organizações mundiais e regionais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314</cp:revision>
  <cp:lastPrinted>2023-05-24T15:22:34Z</cp:lastPrinted>
  <dcterms:created xsi:type="dcterms:W3CDTF">2017-04-21T15:41:45Z</dcterms:created>
  <dcterms:modified xsi:type="dcterms:W3CDTF">2024-03-11T12:35:48Z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