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174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636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pPr defTabSz="659636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077D7E0-1A04-662B-24A2-7C38A39734F0}"/>
              </a:ext>
            </a:extLst>
          </p:cNvPr>
          <p:cNvSpPr/>
          <p:nvPr/>
        </p:nvSpPr>
        <p:spPr>
          <a:xfrm>
            <a:off x="2461610" y="1301904"/>
            <a:ext cx="6975690" cy="90674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6F8618-0B6D-5510-9D5D-12D2C99C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838903"/>
              </p:ext>
            </p:extLst>
          </p:nvPr>
        </p:nvGraphicFramePr>
        <p:xfrm>
          <a:off x="2044558" y="1335380"/>
          <a:ext cx="7520123" cy="990600"/>
        </p:xfrm>
        <a:graphic>
          <a:graphicData uri="http://schemas.openxmlformats.org/drawingml/2006/table">
            <a:tbl>
              <a:tblPr firstRow="1" firstCol="1" bandRow="1"/>
              <a:tblGrid>
                <a:gridCol w="7520123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Estruturas e processos do lado da demanda por evidências</a:t>
                      </a:r>
                      <a:r>
                        <a:rPr lang="pt-BR" sz="13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para:</a:t>
                      </a: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b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1) incorporar evidências em processos consultivos e de tomada de decisão (</a:t>
                      </a: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facilitadores</a:t>
                      </a: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) </a:t>
                      </a:r>
                      <a:b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2) construir e manter uma </a:t>
                      </a: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cultura</a:t>
                      </a: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de evidências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3) fortalecer a </a:t>
                      </a: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capacidade</a:t>
                      </a:r>
                      <a:r>
                        <a:rPr lang="pt-BR" sz="13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para o uso de evidências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BEAF75D-93B7-0DC9-177C-04A0BF9CBFCE}"/>
              </a:ext>
            </a:extLst>
          </p:cNvPr>
          <p:cNvSpPr/>
          <p:nvPr/>
        </p:nvSpPr>
        <p:spPr>
          <a:xfrm>
            <a:off x="2120816" y="4559340"/>
            <a:ext cx="8471839" cy="2269743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6CC04-AF37-01B2-F043-DF68371D57DD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pt-BR" dirty="0">
                <a:solidFill>
                  <a:schemeClr val="tx1"/>
                </a:solidFill>
              </a:rPr>
              <a:t>Sistema de suporte às evidências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5F3425-455C-2AE9-18DF-30DB845E0A2A}"/>
              </a:ext>
            </a:extLst>
          </p:cNvPr>
          <p:cNvSpPr/>
          <p:nvPr/>
        </p:nvSpPr>
        <p:spPr>
          <a:xfrm>
            <a:off x="2763823" y="2572369"/>
            <a:ext cx="6384040" cy="1632455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8C16A7-8586-DD46-5F5C-77E6B2E27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980152"/>
              </p:ext>
            </p:extLst>
          </p:nvPr>
        </p:nvGraphicFramePr>
        <p:xfrm>
          <a:off x="2907671" y="2605901"/>
          <a:ext cx="6101540" cy="1520283"/>
        </p:xfrm>
        <a:graphic>
          <a:graphicData uri="http://schemas.openxmlformats.org/drawingml/2006/table">
            <a:tbl>
              <a:tblPr firstRow="1" firstCol="1" bandRow="1"/>
              <a:tblGrid>
                <a:gridCol w="305077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050770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091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Mecanismo de priorização da demanda por evidências</a:t>
                      </a:r>
                      <a:r>
                        <a:rPr lang="pt-BR" sz="12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(monitoramento do horizonte e elicitação de questões)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532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Solicitações de guichê único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(quando perguntas complexas)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Pacote de respostas alinhadas com</a:t>
                      </a:r>
                      <a:b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processos de tomada de decisão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  <a:tr h="3484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Mecanismo de coordenação da oferta de evidências</a:t>
                      </a:r>
                      <a:b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300" b="1" i="0" noProof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pt-BR" sz="12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(unidades ultrarrápidas de suporte às evidências para formas necessárias de evidências </a:t>
                      </a:r>
                      <a:r>
                        <a:rPr lang="pt-BR" sz="1200" b="0" i="0" u="sng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existentes</a:t>
                      </a:r>
                      <a:r>
                        <a:rPr lang="pt-BR" sz="12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e modelo de "generalista" para "especialistas" a produzir </a:t>
                      </a:r>
                      <a:r>
                        <a:rPr lang="pt-BR" sz="1200" b="0" i="0" u="sng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novas</a:t>
                      </a:r>
                      <a:r>
                        <a:rPr lang="pt-BR" sz="12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evidências)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8C752E9-D4EE-613B-5477-E3E36541EC41}"/>
              </a:ext>
            </a:extLst>
          </p:cNvPr>
          <p:cNvSpPr/>
          <p:nvPr/>
        </p:nvSpPr>
        <p:spPr>
          <a:xfrm>
            <a:off x="2153550" y="4626240"/>
            <a:ext cx="6283110" cy="2231760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D320019-7CEC-3ED0-D066-C4ACF2249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56066"/>
              </p:ext>
            </p:extLst>
          </p:nvPr>
        </p:nvGraphicFramePr>
        <p:xfrm>
          <a:off x="2267356" y="4662361"/>
          <a:ext cx="6027571" cy="2202283"/>
        </p:xfrm>
        <a:graphic>
          <a:graphicData uri="http://schemas.openxmlformats.org/drawingml/2006/table">
            <a:tbl>
              <a:tblPr firstRow="1" firstCol="1" bandRow="1"/>
              <a:tblGrid>
                <a:gridCol w="3272626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754945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60934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Unidades de suporte às evidências oportunas e orientadas para a demanda</a:t>
                      </a: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(os "especialistas")</a:t>
                      </a:r>
                      <a:b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 com foco em uma específica forma de evidências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865357">
                <a:tc>
                  <a:txBody>
                    <a:bodyPr/>
                    <a:lstStyle/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Análise de dados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Modelagem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Avaliação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Pesquisa do comportamento/de implementação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Informações qualitativas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Síntese de evidências (contextualizada)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Avaliações de tecnologias / </a:t>
                      </a:r>
                      <a:b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análise de custo-efetividade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Recomendações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7275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3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com foco em setores específicos (e várias formas de evidências)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Ação climática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Educação, saúde, segurança pública, serviços sociais etc.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Desenvolvimento internacional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id="{58A8D20F-E71D-9860-A776-0786193E2623}"/>
              </a:ext>
            </a:extLst>
          </p:cNvPr>
          <p:cNvGrpSpPr/>
          <p:nvPr/>
        </p:nvGrpSpPr>
        <p:grpSpPr>
          <a:xfrm rot="16200000" flipH="1">
            <a:off x="8466800" y="5476586"/>
            <a:ext cx="173233" cy="145420"/>
            <a:chOff x="5830099" y="0"/>
            <a:chExt cx="64895" cy="2880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9A4EB5A-B8FB-B814-FF56-138B79E3C62A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F1A581-4FEB-7C0B-6BB3-7141BDB18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1BCD4-9FFF-63B9-6EAC-E2D4C298E7EC}"/>
              </a:ext>
            </a:extLst>
          </p:cNvPr>
          <p:cNvCxnSpPr>
            <a:cxnSpLocks/>
          </p:cNvCxnSpPr>
          <p:nvPr/>
        </p:nvCxnSpPr>
        <p:spPr>
          <a:xfrm flipV="1">
            <a:off x="6432241" y="3195772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5042AE-701A-E272-A246-77FDC00DC497}"/>
              </a:ext>
            </a:extLst>
          </p:cNvPr>
          <p:cNvCxnSpPr>
            <a:cxnSpLocks/>
          </p:cNvCxnSpPr>
          <p:nvPr/>
        </p:nvCxnSpPr>
        <p:spPr>
          <a:xfrm>
            <a:off x="5492892" y="3210930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E9B0E-0A8A-149E-B395-7B30A2F50895}"/>
              </a:ext>
            </a:extLst>
          </p:cNvPr>
          <p:cNvGrpSpPr/>
          <p:nvPr/>
        </p:nvGrpSpPr>
        <p:grpSpPr>
          <a:xfrm rot="10800000" flipH="1">
            <a:off x="5769520" y="2254091"/>
            <a:ext cx="188921" cy="288000"/>
            <a:chOff x="5706073" y="0"/>
            <a:chExt cx="188921" cy="2880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C4240C-D1A5-3C17-CB57-BED11322BE52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BDA682-D464-06F4-502E-F7CCE28B5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7FBD945-B9D6-7242-A286-2ED70F3D2F3A}"/>
              </a:ext>
            </a:extLst>
          </p:cNvPr>
          <p:cNvSpPr/>
          <p:nvPr/>
        </p:nvSpPr>
        <p:spPr>
          <a:xfrm>
            <a:off x="8700838" y="5095561"/>
            <a:ext cx="1603879" cy="1168287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3616C13-243C-3CA2-64D6-3992C2B5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48983"/>
              </p:ext>
            </p:extLst>
          </p:nvPr>
        </p:nvGraphicFramePr>
        <p:xfrm>
          <a:off x="8755263" y="5287194"/>
          <a:ext cx="1549454" cy="1000693"/>
        </p:xfrm>
        <a:graphic>
          <a:graphicData uri="http://schemas.openxmlformats.org/drawingml/2006/table">
            <a:tbl>
              <a:tblPr firstRow="1" firstCol="1" bandRow="1"/>
              <a:tblGrid>
                <a:gridCol w="1549454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00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" b="1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Arquitetura global de evidências</a:t>
                      </a: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sínteses vivas de evidências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F797DC39-6B6B-4DA7-4FA0-8E992814FCF2}"/>
              </a:ext>
            </a:extLst>
          </p:cNvPr>
          <p:cNvGrpSpPr/>
          <p:nvPr/>
        </p:nvGrpSpPr>
        <p:grpSpPr>
          <a:xfrm rot="10800000" flipH="1">
            <a:off x="5760534" y="4229538"/>
            <a:ext cx="188921" cy="288000"/>
            <a:chOff x="5706073" y="0"/>
            <a:chExt cx="188921" cy="288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4E51BB8-47A1-15D1-C0E4-BE102B06BC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F91C7C-BE06-A1CB-3C2E-DF8C39221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C4123C6-1719-70E6-3970-48039B82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6" y="6217030"/>
            <a:ext cx="2070100" cy="635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BBE18FE-0CEE-AC1D-72AE-29F380F9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36866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0408fcbc-2e10-4461-bee0-724c01b46ae9"/>
    <ds:schemaRef ds:uri="599eec1d-e27c-4128-92a4-19001b8afe1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221</Words>
  <Application>Microsoft Macintosh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