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8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F511BC-3CF0-D280-EDD4-7A884DF5E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pt-BR" smtClean="0"/>
              <a:pPr/>
              <a:t>1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AB53B1-4FE5-4CF5-0EE7-A7D191E7AF54}"/>
              </a:ext>
            </a:extLst>
          </p:cNvPr>
          <p:cNvSpPr txBox="1">
            <a:spLocks/>
          </p:cNvSpPr>
          <p:nvPr/>
        </p:nvSpPr>
        <p:spPr>
          <a:xfrm>
            <a:off x="0" y="223708"/>
            <a:ext cx="12431000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pt-BR" dirty="0">
                <a:solidFill>
                  <a:schemeClr val="tx1"/>
                </a:solidFill>
              </a:rPr>
              <a:t>Arquitetura global de evidências (ou ao menos uma visão do usuário de evidências nela)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A27139E-569E-493A-790A-0CE4373CC11F}"/>
              </a:ext>
            </a:extLst>
          </p:cNvPr>
          <p:cNvSpPr/>
          <p:nvPr/>
        </p:nvSpPr>
        <p:spPr>
          <a:xfrm>
            <a:off x="282379" y="1461015"/>
            <a:ext cx="7628271" cy="906749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5164BA-765A-BF2E-D6EB-06391B0B3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868414"/>
              </p:ext>
            </p:extLst>
          </p:nvPr>
        </p:nvGraphicFramePr>
        <p:xfrm>
          <a:off x="336081" y="1630859"/>
          <a:ext cx="7520865" cy="701040"/>
        </p:xfrm>
        <a:graphic>
          <a:graphicData uri="http://schemas.openxmlformats.org/drawingml/2006/table">
            <a:tbl>
              <a:tblPr firstRow="1" firstCol="1" bandRow="1"/>
              <a:tblGrid>
                <a:gridCol w="7520865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O que aprendemos em todo o mundo, incluindo variações por grupos e contextos</a:t>
                      </a:r>
                    </a:p>
                    <a:p>
                      <a:pPr marL="268288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100" b="0" noProof="0" dirty="0"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Resumos abrangentes e atualizados</a:t>
                      </a:r>
                    </a:p>
                    <a:p>
                      <a:pPr marL="268288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100" b="0" noProof="0" dirty="0"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Disponível para um grupo ou contexto particular e por programa específico, abordagem mais ampla ou "campeões de custo-benefício" para um determinado resultado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28FB4B7-AD7E-FCC2-C3A2-A1B2B1C51D9C}"/>
              </a:ext>
            </a:extLst>
          </p:cNvPr>
          <p:cNvSpPr/>
          <p:nvPr/>
        </p:nvSpPr>
        <p:spPr>
          <a:xfrm>
            <a:off x="464024" y="2913648"/>
            <a:ext cx="10781731" cy="1357782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B152EA3-1DEE-373F-F0DE-4E91EACDEDFB}"/>
              </a:ext>
            </a:extLst>
          </p:cNvPr>
          <p:cNvSpPr/>
          <p:nvPr/>
        </p:nvSpPr>
        <p:spPr>
          <a:xfrm>
            <a:off x="566852" y="2980074"/>
            <a:ext cx="6318023" cy="1225618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FF230B-0736-A605-BC8F-B96F1A10F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860138"/>
              </p:ext>
            </p:extLst>
          </p:nvPr>
        </p:nvGraphicFramePr>
        <p:xfrm>
          <a:off x="530832" y="2913648"/>
          <a:ext cx="6318022" cy="1269133"/>
        </p:xfrm>
        <a:graphic>
          <a:graphicData uri="http://schemas.openxmlformats.org/drawingml/2006/table">
            <a:tbl>
              <a:tblPr firstRow="1" firstCol="1" bandRow="1"/>
              <a:tblGrid>
                <a:gridCol w="3159011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3159011">
                  <a:extLst>
                    <a:ext uri="{9D8B030D-6E8A-4147-A177-3AD203B41FA5}">
                      <a16:colId xmlns:a16="http://schemas.microsoft.com/office/drawing/2014/main" val="3960308684"/>
                    </a:ext>
                  </a:extLst>
                </a:gridCol>
              </a:tblGrid>
              <a:tr h="3543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Conjuntos de dados para </a:t>
                      </a:r>
                      <a:r>
                        <a:rPr lang="pt-BR" sz="1300" b="1" i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download</a:t>
                      </a:r>
                      <a:r>
                        <a:rPr lang="pt-BR" sz="1300" b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que capturam estudos em todo o mundo</a:t>
                      </a: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  <a:tr h="3543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Sínteses vivas de evidências sobre todas as questões prioritárias</a:t>
                      </a: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18976"/>
                  </a:ext>
                </a:extLst>
              </a:tr>
              <a:tr h="5604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Processos de priorização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Registro de protocolos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Garantia de qualidade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Desenvolvimento de métodos e padrões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Desenvolvimento de capacidades 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25190"/>
                  </a:ext>
                </a:extLst>
              </a:tr>
            </a:tbl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4F5B5EA-D0F4-1244-30A3-EC7B2EE4F28F}"/>
              </a:ext>
            </a:extLst>
          </p:cNvPr>
          <p:cNvSpPr/>
          <p:nvPr/>
        </p:nvSpPr>
        <p:spPr>
          <a:xfrm>
            <a:off x="1626303" y="4733499"/>
            <a:ext cx="5510328" cy="1217656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6245E70-C82E-46EE-6FDA-4EA808EFC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434802"/>
              </p:ext>
            </p:extLst>
          </p:nvPr>
        </p:nvGraphicFramePr>
        <p:xfrm>
          <a:off x="1718748" y="4815040"/>
          <a:ext cx="5345173" cy="1408732"/>
        </p:xfrm>
        <a:graphic>
          <a:graphicData uri="http://schemas.openxmlformats.org/drawingml/2006/table">
            <a:tbl>
              <a:tblPr firstRow="1" firstCol="1" bandRow="1"/>
              <a:tblGrid>
                <a:gridCol w="2902123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443050">
                  <a:extLst>
                    <a:ext uri="{9D8B030D-6E8A-4147-A177-3AD203B41FA5}">
                      <a16:colId xmlns:a16="http://schemas.microsoft.com/office/drawing/2014/main" val="2443240437"/>
                    </a:ext>
                  </a:extLst>
                </a:gridCol>
              </a:tblGrid>
              <a:tr h="1471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Pessoas                                                Tecnologia 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14049"/>
                  </a:ext>
                </a:extLst>
              </a:tr>
              <a:tr h="683434">
                <a:tc>
                  <a:txBody>
                    <a:bodyPr/>
                    <a:lstStyle/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Equipes de síntese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Parceiros cidadãos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Parceiros profissionais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Parceiros intermediários de evidências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Plataformas de produção</a:t>
                      </a:r>
                    </a:p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Plataformas de publicação</a:t>
                      </a:r>
                    </a:p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05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Plataformas de usuários de evidências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050" b="0" noProof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  <a:tr h="52717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IA:</a:t>
                      </a:r>
                      <a:r>
                        <a:rPr lang="pt-BR" sz="13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Avaliações contínuas e incorporação em fluxos de trabalho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84735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F845E56-4673-DE13-736F-8D2DD4133645}"/>
              </a:ext>
            </a:extLst>
          </p:cNvPr>
          <p:cNvGrpSpPr/>
          <p:nvPr/>
        </p:nvGrpSpPr>
        <p:grpSpPr>
          <a:xfrm rot="16200000" flipH="1">
            <a:off x="6977305" y="3490907"/>
            <a:ext cx="173233" cy="145420"/>
            <a:chOff x="5830099" y="0"/>
            <a:chExt cx="64895" cy="28800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2A4F673-530F-CADE-A429-9A60CFB18965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E7F3B1D-19B5-F8CB-579A-D8A90ED6EF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94901-8961-C36B-4EB8-C54EB038FB06}"/>
              </a:ext>
            </a:extLst>
          </p:cNvPr>
          <p:cNvGrpSpPr/>
          <p:nvPr/>
        </p:nvGrpSpPr>
        <p:grpSpPr>
          <a:xfrm rot="10800000" flipH="1">
            <a:off x="3846307" y="2460102"/>
            <a:ext cx="188921" cy="288000"/>
            <a:chOff x="5706073" y="0"/>
            <a:chExt cx="188921" cy="2880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3DA5990-C03D-E3A5-6BA5-DB0EA1F7D8CE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611B812-6B85-194A-B856-420E1EE08B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B219A1E-3E1E-DCCC-63ED-C4CBD36A7DFA}"/>
              </a:ext>
            </a:extLst>
          </p:cNvPr>
          <p:cNvSpPr/>
          <p:nvPr/>
        </p:nvSpPr>
        <p:spPr>
          <a:xfrm>
            <a:off x="7213844" y="2984482"/>
            <a:ext cx="3760239" cy="1216801"/>
          </a:xfrm>
          <a:prstGeom prst="roundRect">
            <a:avLst/>
          </a:prstGeom>
          <a:solidFill>
            <a:schemeClr val="accent4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9AFDE8F-90AA-DD82-5753-A7E5F419F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512015"/>
              </p:ext>
            </p:extLst>
          </p:nvPr>
        </p:nvGraphicFramePr>
        <p:xfrm>
          <a:off x="7338854" y="2950523"/>
          <a:ext cx="3604912" cy="1234440"/>
        </p:xfrm>
        <a:graphic>
          <a:graphicData uri="http://schemas.openxmlformats.org/drawingml/2006/table">
            <a:tbl>
              <a:tblPr firstRow="1" firstCol="1" bandRow="1"/>
              <a:tblGrid>
                <a:gridCol w="3604912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1068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" b="1" noProof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Intermediários de evidências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Unidades nacionais de suporte às evidências colocando evidências globais ao lado das várias e necessárias formas de evidências nacionais (ou locais) para apoiar processos consultivos e de tomada de decisão e plataformas de aprendizado e melhoria, de maneira oportuna, orientada para a demanda e equitativa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06F514FF-9126-E219-88E3-303433E6FEB8}"/>
              </a:ext>
            </a:extLst>
          </p:cNvPr>
          <p:cNvGrpSpPr/>
          <p:nvPr/>
        </p:nvGrpSpPr>
        <p:grpSpPr>
          <a:xfrm rot="10800000" flipH="1">
            <a:off x="3876120" y="4337963"/>
            <a:ext cx="188921" cy="288000"/>
            <a:chOff x="5706073" y="0"/>
            <a:chExt cx="188921" cy="28800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2BE1EB-463E-5F4D-CD1C-460E22AB0DD6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0FCA11-0425-1A1C-89F8-3897808BA6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D12107-1E30-35BD-F0B1-CB711210714B}"/>
              </a:ext>
            </a:extLst>
          </p:cNvPr>
          <p:cNvGrpSpPr/>
          <p:nvPr/>
        </p:nvGrpSpPr>
        <p:grpSpPr>
          <a:xfrm rot="16200000" flipH="1">
            <a:off x="7965712" y="1818180"/>
            <a:ext cx="173233" cy="145420"/>
            <a:chOff x="5830099" y="0"/>
            <a:chExt cx="64895" cy="28800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DB5B340-D9E8-1E97-A6DD-3D1B1602B6C1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2CACFFB-0DDE-38D0-A94F-B9F551109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ounded Rectangle 41">
            <a:extLst>
              <a:ext uri="{FF2B5EF4-FFF2-40B4-BE49-F238E27FC236}">
                <a16:creationId xmlns:a16="http://schemas.microsoft.com/office/drawing/2014/main" id="{BB3B5E46-A8E3-475A-3A55-D0B6DC99862A}"/>
              </a:ext>
            </a:extLst>
          </p:cNvPr>
          <p:cNvSpPr/>
          <p:nvPr/>
        </p:nvSpPr>
        <p:spPr>
          <a:xfrm>
            <a:off x="8193991" y="1405331"/>
            <a:ext cx="3212975" cy="1102977"/>
          </a:xfrm>
          <a:prstGeom prst="roundRect">
            <a:avLst/>
          </a:prstGeom>
          <a:solidFill>
            <a:schemeClr val="accent4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A91DF8-8D76-14BF-2340-1BB816053926}"/>
              </a:ext>
            </a:extLst>
          </p:cNvPr>
          <p:cNvGrpSpPr/>
          <p:nvPr/>
        </p:nvGrpSpPr>
        <p:grpSpPr>
          <a:xfrm>
            <a:off x="9299799" y="2513664"/>
            <a:ext cx="1514" cy="351724"/>
            <a:chOff x="10007834" y="2499700"/>
            <a:chExt cx="1514" cy="35172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5DE0661-AC36-22EB-053A-FC23BAC3AB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09348" y="2706005"/>
              <a:ext cx="0" cy="145419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BDE99D2-9947-7A9F-1A03-229A6875A9F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0007834" y="2499700"/>
              <a:ext cx="0" cy="145419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F1EF95C8-F498-11C9-3AA3-579BCA7E0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503737"/>
              </p:ext>
            </p:extLst>
          </p:nvPr>
        </p:nvGraphicFramePr>
        <p:xfrm>
          <a:off x="8302694" y="1500912"/>
          <a:ext cx="3123593" cy="906922"/>
        </p:xfrm>
        <a:graphic>
          <a:graphicData uri="http://schemas.openxmlformats.org/drawingml/2006/table">
            <a:tbl>
              <a:tblPr firstRow="1" firstCol="1" bandRow="1"/>
              <a:tblGrid>
                <a:gridCol w="3123593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906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" b="1" noProof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Usuários de evidências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noProof="0" dirty="0"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Formuladores de políticas governamentais, líderes de organizações e parceiros cidadãos tomando decisões informadas pelas melhores evidências disponíveis, entre outros insumos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910042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A86EC8-8678-401D-A634-0BFB20BDF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www.w3.org/XML/1998/namespace"/>
    <ds:schemaRef ds:uri="0408fcbc-2e10-4461-bee0-724c01b46ae9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599eec1d-e27c-4128-92a4-19001b8afe1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30799</TotalTime>
  <Words>210</Words>
  <Application>Microsoft Macintosh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314</cp:revision>
  <cp:lastPrinted>2023-05-24T15:22:34Z</cp:lastPrinted>
  <dcterms:created xsi:type="dcterms:W3CDTF">2017-04-21T15:41:45Z</dcterms:created>
  <dcterms:modified xsi:type="dcterms:W3CDTF">2024-03-11T12:39:27Z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