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00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102" autoAdjust="0"/>
  </p:normalViewPr>
  <p:slideViewPr>
    <p:cSldViewPr snapToGrid="0" snapToObjects="1">
      <p:cViewPr varScale="1">
        <p:scale>
          <a:sx n="122" d="100"/>
          <a:sy n="122" d="100"/>
        </p:scale>
        <p:origin x="1360" y="18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3/11/24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3/11/24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99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F3C2C0-3406-CF4F-7543-B2F83D9C5BB6}"/>
              </a:ext>
            </a:extLst>
          </p:cNvPr>
          <p:cNvSpPr txBox="1"/>
          <p:nvPr/>
        </p:nvSpPr>
        <p:spPr>
          <a:xfrm>
            <a:off x="54779" y="1333731"/>
            <a:ext cx="12137221" cy="4947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marR="0" lvl="0" indent="-271463" algn="l" defTabSz="609585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kumimoji="0" lang="pt-BR" sz="1700" i="0" u="none" strike="noStrike" cap="none" normalizeH="0" baseline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Dois eventos proporcionarão oportunidade de interagir com o</a:t>
            </a:r>
            <a:r>
              <a:rPr kumimoji="0" lang="pt-BR" sz="1700" b="1" i="0" u="none" strike="noStrike" cap="none" normalizeH="0" baseline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lado da</a:t>
            </a:r>
            <a:r>
              <a:rPr kumimoji="0" lang="pt-BR" sz="1700" i="0" u="none" strike="noStrike" cap="none" normalizeH="0" baseline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1700" b="1" i="0" u="none" strike="noStrike" cap="none" normalizeH="0" baseline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demanda por evidências</a:t>
            </a:r>
            <a:r>
              <a:rPr kumimoji="0" lang="pt-BR" sz="1700" i="0" u="none" strike="noStrike" cap="none" normalizeH="0" baseline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importantes intermediários de evidências</a:t>
            </a: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r>
              <a:rPr kumimoji="0" lang="pt-BR" sz="1700" i="1" u="none" strike="noStrike" cap="none" normalizeH="0" baseline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Summit </a:t>
            </a:r>
            <a:r>
              <a:rPr kumimoji="0" lang="pt-BR" sz="1700" i="1" u="none" strike="noStrike" cap="none" normalizeH="0" baseline="0" dirty="0" err="1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lang="pt-BR" sz="1700" i="1" u="none" strike="noStrike" cap="none" normalizeH="0" baseline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1700" i="1" u="none" strike="noStrike" cap="none" normalizeH="0" baseline="0" dirty="0" err="1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pt-BR" sz="1700" i="1" u="none" strike="noStrike" cap="none" normalizeH="0" baseline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Future</a:t>
            </a:r>
            <a:r>
              <a:rPr kumimoji="0" lang="pt-BR" sz="1700" i="0" u="none" strike="noStrike" cap="none" normalizeH="0" baseline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Nova Iorque (23-24 de setembro de 2024)</a:t>
            </a: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r>
              <a:rPr kumimoji="0" lang="pt-BR" sz="1700" i="1" u="none" strike="noStrike" cap="none" normalizeH="0" baseline="0" dirty="0" err="1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International</a:t>
            </a:r>
            <a:r>
              <a:rPr kumimoji="0" lang="pt-BR" sz="1700" i="1" u="none" strike="noStrike" cap="none" normalizeH="0" baseline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Network for </a:t>
            </a:r>
            <a:r>
              <a:rPr kumimoji="0" lang="pt-BR" sz="1700" i="1" u="none" strike="noStrike" cap="none" normalizeH="0" baseline="0" dirty="0" err="1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Government</a:t>
            </a:r>
            <a:r>
              <a:rPr kumimoji="0" lang="pt-BR" sz="1700" i="1" u="none" strike="noStrike" cap="none" normalizeH="0" baseline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Science </a:t>
            </a:r>
            <a:r>
              <a:rPr kumimoji="0" lang="pt-BR" sz="1700" i="1" u="none" strike="noStrike" cap="none" normalizeH="0" baseline="0" dirty="0" err="1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Advice</a:t>
            </a:r>
            <a:r>
              <a:rPr kumimoji="0" lang="pt-BR" sz="1700" i="0" u="none" strike="noStrike" cap="none" normalizeH="0" baseline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Kigali (1-2 de maio de 2024)</a:t>
            </a:r>
          </a:p>
          <a:p>
            <a:pPr marL="447675" marR="0" lvl="0" indent="-271463" algn="l" defTabSz="609585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kumimoji="0" lang="pt-BR" sz="1700" i="0" u="none" strike="noStrike" cap="none" normalizeH="0" baseline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Três eventos proporcionarão oportunidade de construir pontes do </a:t>
            </a:r>
            <a:r>
              <a:rPr kumimoji="0" lang="pt-BR" sz="1700" b="1" i="0" u="none" strike="noStrike" cap="none" normalizeH="0" baseline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lado da oferta de evidências</a:t>
            </a: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r>
              <a:rPr lang="pt-BR" sz="1700" i="1" dirty="0" err="1">
                <a:solidFill>
                  <a:srgbClr val="2547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</a:t>
            </a:r>
            <a:r>
              <a:rPr lang="pt-BR" sz="1700" i="1" dirty="0">
                <a:solidFill>
                  <a:srgbClr val="2547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Works </a:t>
            </a:r>
            <a:r>
              <a:rPr lang="pt-BR" sz="1700" i="1" dirty="0" err="1">
                <a:solidFill>
                  <a:srgbClr val="2547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Climate</a:t>
            </a:r>
            <a:r>
              <a:rPr lang="pt-BR" sz="1700" i="1" dirty="0">
                <a:solidFill>
                  <a:srgbClr val="2547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pt-BR" sz="1700" i="1" dirty="0" err="1">
                <a:solidFill>
                  <a:srgbClr val="2547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Solutions</a:t>
            </a:r>
            <a:r>
              <a:rPr lang="pt-BR" sz="1700" i="1" dirty="0">
                <a:solidFill>
                  <a:srgbClr val="2547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Summit</a:t>
            </a:r>
            <a:r>
              <a:rPr lang="pt-BR" sz="1700" dirty="0">
                <a:solidFill>
                  <a:srgbClr val="2547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Berlim (9-12 de junho de 2024)</a:t>
            </a: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r>
              <a:rPr kumimoji="0" lang="pt-BR" sz="1700" i="1" u="none" strike="noStrike" cap="none" normalizeH="0" baseline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</a:t>
            </a:r>
            <a:r>
              <a:rPr kumimoji="0" lang="pt-BR" sz="1700" i="1" u="none" strike="noStrike" cap="none" normalizeH="0" baseline="0" dirty="0" err="1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Evidence</a:t>
            </a:r>
            <a:r>
              <a:rPr kumimoji="0" lang="pt-BR" sz="1700" i="1" u="none" strike="noStrike" cap="none" normalizeH="0" baseline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Summit</a:t>
            </a:r>
            <a:r>
              <a:rPr kumimoji="0" lang="pt-BR" sz="1700" i="0" u="none" strike="noStrike" cap="none" normalizeH="0" baseline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Praga (10-13 de setembro de 2024)</a:t>
            </a: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r>
              <a:rPr lang="pt-BR" sz="1700" i="1" dirty="0" err="1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pt-BR" sz="1700" i="1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i="1" dirty="0" err="1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pt-BR" sz="1700" i="1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i="1" dirty="0" err="1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Capacities</a:t>
            </a:r>
            <a:r>
              <a:rPr lang="pt-BR" sz="1700" i="1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i="1" dirty="0" err="1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  <a:r>
              <a:rPr lang="pt-BR" sz="17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local a ser confirmado (28 de outubro a 1º de novembro de 2024)</a:t>
            </a: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pt-BR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pt-BR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pt-BR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pt-BR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pt-BR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1">
              <a:spcAft>
                <a:spcPts val="300"/>
              </a:spcAft>
              <a:buSzPct val="65000"/>
              <a:tabLst>
                <a:tab pos="447675" algn="l"/>
              </a:tabLst>
              <a:defRPr/>
            </a:pPr>
            <a:endParaRPr lang="pt-BR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marR="0" lvl="0" indent="-271463" algn="l" defTabSz="609585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kumimoji="0" lang="pt-BR" sz="1700" i="0" u="none" strike="noStrike" cap="none" normalizeH="0" baseline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Também temos conhecimento de que conversas preliminares estão em andamento em torno à realização de uma reunião sobre avanços para as sínteses vivas de evidências (incluindo sua produção, comunicação e uso) e outra para o financiamento de um conjunto em evolução de sínteses vivas de evidências</a:t>
            </a:r>
          </a:p>
        </p:txBody>
      </p:sp>
      <p:sp>
        <p:nvSpPr>
          <p:cNvPr id="2" name="Title 14">
            <a:extLst>
              <a:ext uri="{FF2B5EF4-FFF2-40B4-BE49-F238E27FC236}">
                <a16:creationId xmlns:a16="http://schemas.microsoft.com/office/drawing/2014/main" id="{84EECF26-E903-39C5-DC35-C5602C649EA3}"/>
              </a:ext>
            </a:extLst>
          </p:cNvPr>
          <p:cNvSpPr txBox="1">
            <a:spLocks/>
          </p:cNvSpPr>
          <p:nvPr/>
        </p:nvSpPr>
        <p:spPr>
          <a:xfrm>
            <a:off x="267857" y="97077"/>
            <a:ext cx="11505789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pt-BR">
                <a:latin typeface="Arial"/>
                <a:cs typeface="Arial" panose="020B0604020202020204" pitchFamily="34" charset="0"/>
                <a:sym typeface="Arial"/>
              </a:rPr>
              <a:t>Contribuindo para os avanços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E4B8F62-458C-53D9-04B8-60526857A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022077-B66B-CB72-F56C-B32D7B3BA3EE}"/>
              </a:ext>
            </a:extLst>
          </p:cNvPr>
          <p:cNvGrpSpPr/>
          <p:nvPr/>
        </p:nvGrpSpPr>
        <p:grpSpPr>
          <a:xfrm>
            <a:off x="464466" y="3744238"/>
            <a:ext cx="10117607" cy="1604578"/>
            <a:chOff x="387860" y="3096462"/>
            <a:chExt cx="11284395" cy="1789622"/>
          </a:xfrm>
        </p:grpSpPr>
        <p:pic>
          <p:nvPicPr>
            <p:cNvPr id="4" name="Picture 3" descr="A logo with arrows and text&#10;&#10;Description automatically generated">
              <a:extLst>
                <a:ext uri="{FF2B5EF4-FFF2-40B4-BE49-F238E27FC236}">
                  <a16:creationId xmlns:a16="http://schemas.microsoft.com/office/drawing/2014/main" id="{5B71DE56-2A12-67E7-E1E6-0C26F3602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8865" y="4025684"/>
              <a:ext cx="1943215" cy="860400"/>
            </a:xfrm>
            <a:prstGeom prst="rect">
              <a:avLst/>
            </a:prstGeom>
          </p:spPr>
        </p:pic>
        <p:pic>
          <p:nvPicPr>
            <p:cNvPr id="5" name="Picture 4" descr="A logo for government science academy&#10;&#10;Description automatically generated">
              <a:extLst>
                <a:ext uri="{FF2B5EF4-FFF2-40B4-BE49-F238E27FC236}">
                  <a16:creationId xmlns:a16="http://schemas.microsoft.com/office/drawing/2014/main" id="{0E8CE8D3-EB46-6DAE-4B09-B95B12CE1E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8186" b="10605"/>
            <a:stretch/>
          </p:blipFill>
          <p:spPr>
            <a:xfrm>
              <a:off x="387860" y="4134290"/>
              <a:ext cx="2007220" cy="64318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AF330DC6-92CA-4F24-96F4-DD0FEC39A2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20673"/>
            <a:stretch/>
          </p:blipFill>
          <p:spPr>
            <a:xfrm>
              <a:off x="2612637" y="4134290"/>
              <a:ext cx="1975710" cy="643188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B8195B8-6958-13A0-93ED-37216ECB2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088148" y="4025684"/>
              <a:ext cx="1278650" cy="860400"/>
            </a:xfrm>
            <a:prstGeom prst="rect">
              <a:avLst/>
            </a:prstGeom>
          </p:spPr>
        </p:pic>
        <p:pic>
          <p:nvPicPr>
            <p:cNvPr id="8" name="Picture 7" descr="A logo for an office&#10;&#10;Description automatically generated">
              <a:extLst>
                <a:ext uri="{FF2B5EF4-FFF2-40B4-BE49-F238E27FC236}">
                  <a16:creationId xmlns:a16="http://schemas.microsoft.com/office/drawing/2014/main" id="{3219FA24-AF14-C0DC-3D7B-2DCF4ECBB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02222" y="4122120"/>
              <a:ext cx="1745311" cy="66752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5C9A42B-5FBA-D52E-8449-BA90C7514D9F}"/>
                </a:ext>
              </a:extLst>
            </p:cNvPr>
            <p:cNvSpPr txBox="1"/>
            <p:nvPr/>
          </p:nvSpPr>
          <p:spPr>
            <a:xfrm>
              <a:off x="8787697" y="3953899"/>
              <a:ext cx="2884558" cy="2746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000" i="1">
                  <a:solidFill>
                    <a:srgbClr val="25477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National Evaluation Capacities Conference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D0AAF80-64CA-89F6-2230-6D52D9CEBA81}"/>
                </a:ext>
              </a:extLst>
            </p:cNvPr>
            <p:cNvCxnSpPr>
              <a:cxnSpLocks/>
            </p:cNvCxnSpPr>
            <p:nvPr/>
          </p:nvCxnSpPr>
          <p:spPr>
            <a:xfrm>
              <a:off x="387860" y="3533422"/>
              <a:ext cx="10929997" cy="0"/>
            </a:xfrm>
            <a:prstGeom prst="line">
              <a:avLst/>
            </a:prstGeom>
            <a:ln w="66675" cap="rnd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734D1B1-08C3-A241-1331-4EC7FBD973BF}"/>
                </a:ext>
              </a:extLst>
            </p:cNvPr>
            <p:cNvGrpSpPr/>
            <p:nvPr/>
          </p:nvGrpSpPr>
          <p:grpSpPr>
            <a:xfrm>
              <a:off x="962496" y="3221455"/>
              <a:ext cx="9502396" cy="612782"/>
              <a:chOff x="962496" y="3221455"/>
              <a:chExt cx="9502396" cy="61278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3D74E8F-66C1-1730-660E-39EDE036C786}"/>
                  </a:ext>
                </a:extLst>
              </p:cNvPr>
              <p:cNvSpPr/>
              <p:nvPr/>
            </p:nvSpPr>
            <p:spPr>
              <a:xfrm>
                <a:off x="962496" y="3224683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235F3A3-0A3D-9D2B-4915-7AD440FB6EB1}"/>
                  </a:ext>
                </a:extLst>
              </p:cNvPr>
              <p:cNvSpPr/>
              <p:nvPr/>
            </p:nvSpPr>
            <p:spPr>
              <a:xfrm>
                <a:off x="3112809" y="3233986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DD275A7-34C6-B3B6-0891-F25E88899514}"/>
                  </a:ext>
                </a:extLst>
              </p:cNvPr>
              <p:cNvSpPr/>
              <p:nvPr/>
            </p:nvSpPr>
            <p:spPr>
              <a:xfrm>
                <a:off x="5293631" y="3221456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ECF2670-0120-5EDE-1797-CAECD19D285A}"/>
                  </a:ext>
                </a:extLst>
              </p:cNvPr>
              <p:cNvSpPr/>
              <p:nvPr/>
            </p:nvSpPr>
            <p:spPr>
              <a:xfrm>
                <a:off x="7440149" y="3233986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EFD2D31-3E56-3600-67A2-EF728B6BC1DC}"/>
                  </a:ext>
                </a:extLst>
              </p:cNvPr>
              <p:cNvSpPr/>
              <p:nvPr/>
            </p:nvSpPr>
            <p:spPr>
              <a:xfrm>
                <a:off x="9599744" y="3221455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2BA514A-EA8A-D471-1EDA-EDC5AD98CEC8}"/>
                </a:ext>
              </a:extLst>
            </p:cNvPr>
            <p:cNvSpPr/>
            <p:nvPr/>
          </p:nvSpPr>
          <p:spPr>
            <a:xfrm>
              <a:off x="962496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319808A-491B-BED4-FB63-74712F80039D}"/>
                </a:ext>
              </a:extLst>
            </p:cNvPr>
            <p:cNvSpPr/>
            <p:nvPr/>
          </p:nvSpPr>
          <p:spPr>
            <a:xfrm>
              <a:off x="3126166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90B25B6-A98B-7976-0B8B-6A9F9DB21162}"/>
                </a:ext>
              </a:extLst>
            </p:cNvPr>
            <p:cNvSpPr/>
            <p:nvPr/>
          </p:nvSpPr>
          <p:spPr>
            <a:xfrm>
              <a:off x="5289836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D7F575D-0194-B9AB-6A9C-3198D83031EC}"/>
                </a:ext>
              </a:extLst>
            </p:cNvPr>
            <p:cNvSpPr/>
            <p:nvPr/>
          </p:nvSpPr>
          <p:spPr>
            <a:xfrm>
              <a:off x="7453506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64141AA-C4EF-D73E-13D9-0431C7862D43}"/>
                </a:ext>
              </a:extLst>
            </p:cNvPr>
            <p:cNvSpPr/>
            <p:nvPr/>
          </p:nvSpPr>
          <p:spPr>
            <a:xfrm>
              <a:off x="9617178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19C0BE3-4E0F-6EB6-A05A-1DDC0FE3B893}"/>
                </a:ext>
              </a:extLst>
            </p:cNvPr>
            <p:cNvSpPr txBox="1"/>
            <p:nvPr/>
          </p:nvSpPr>
          <p:spPr>
            <a:xfrm>
              <a:off x="1021846" y="3267002"/>
              <a:ext cx="702222" cy="583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Maio </a:t>
              </a:r>
            </a:p>
            <a:p>
              <a:pPr algn="ctr"/>
              <a:r>
                <a:rPr lang="en-GB" sz="1400" dirty="0"/>
                <a:t>1-2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6E1EC0-FA84-BACD-4750-27A0C989ECB0}"/>
                </a:ext>
              </a:extLst>
            </p:cNvPr>
            <p:cNvSpPr txBox="1"/>
            <p:nvPr/>
          </p:nvSpPr>
          <p:spPr>
            <a:xfrm>
              <a:off x="3232766" y="3267002"/>
              <a:ext cx="6354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Jun</a:t>
              </a:r>
            </a:p>
            <a:p>
              <a:pPr algn="ctr"/>
              <a:r>
                <a:rPr lang="en-GB" sz="1400" dirty="0"/>
                <a:t>9-12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A43B0A-9156-8138-DBA6-86946441EFE9}"/>
                </a:ext>
              </a:extLst>
            </p:cNvPr>
            <p:cNvSpPr txBox="1"/>
            <p:nvPr/>
          </p:nvSpPr>
          <p:spPr>
            <a:xfrm>
              <a:off x="5344220" y="3267002"/>
              <a:ext cx="755350" cy="583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/>
                <a:t>Set</a:t>
              </a:r>
            </a:p>
            <a:p>
              <a:pPr algn="ctr"/>
              <a:r>
                <a:rPr lang="en-GB" sz="1400"/>
                <a:t>10-13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14CA060-5C2E-D759-9856-053AAB977C76}"/>
                </a:ext>
              </a:extLst>
            </p:cNvPr>
            <p:cNvSpPr txBox="1"/>
            <p:nvPr/>
          </p:nvSpPr>
          <p:spPr>
            <a:xfrm>
              <a:off x="7516592" y="3267002"/>
              <a:ext cx="745475" cy="583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/>
                <a:t>Set</a:t>
              </a:r>
            </a:p>
            <a:p>
              <a:pPr algn="ctr"/>
              <a:r>
                <a:rPr lang="en-GB" sz="1400"/>
                <a:t>23-24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391ABAB-FC53-FB9B-B97A-8E48BC085204}"/>
                </a:ext>
              </a:extLst>
            </p:cNvPr>
            <p:cNvSpPr txBox="1"/>
            <p:nvPr/>
          </p:nvSpPr>
          <p:spPr>
            <a:xfrm>
              <a:off x="9625836" y="3258374"/>
              <a:ext cx="8634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/>
                <a:t>Out 28 - Nov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2754298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0bfd4b0cb7f289b53fa78c0a253a0aea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fd7f371c592b10b4f87df5b0cbabea4b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A0A86EC8-8678-401D-A634-0BFB20BDFA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599eec1d-e27c-4128-92a4-19001b8afe14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0408fcbc-2e10-4461-bee0-724c01b46ae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30799</TotalTime>
  <Words>177</Words>
  <Application>Microsoft Macintosh PowerPoint</Application>
  <PresentationFormat>Widescreen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314</cp:revision>
  <cp:lastPrinted>2023-05-24T15:22:34Z</cp:lastPrinted>
  <dcterms:created xsi:type="dcterms:W3CDTF">2017-04-21T15:41:45Z</dcterms:created>
  <dcterms:modified xsi:type="dcterms:W3CDTF">2024-03-11T12:41:17Z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