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Fuentes convergentes de </a:t>
          </a:r>
          <a:r>
            <a:rPr lang="es-ES_tradnl" sz="1400" b="1" dirty="0"/>
            <a:t>demanda intersectorial </a:t>
          </a:r>
          <a:r>
            <a:rPr lang="es-ES_tradnl" sz="1400" b="0" dirty="0"/>
            <a:t>para una suite en evolución de síntesis de evidencia viva o LES, en </a:t>
          </a:r>
          <a:r>
            <a:rPr lang="es-ES_tradnl" sz="1400" dirty="0"/>
            <a:t>la Coalición para la Síntesis de los ODS</a:t>
          </a:r>
          <a:r>
            <a:rPr lang="es-ES_tradnl" sz="1400" i="1" dirty="0"/>
            <a:t> y </a:t>
          </a:r>
          <a:r>
            <a:rPr lang="es-ES_tradnl" sz="1400" dirty="0"/>
            <a:t>una comisión de cuatro países</a:t>
          </a:r>
          <a:endParaRPr lang="en-CA" sz="1400" dirty="0"/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Están emergiendo a gran escala, </a:t>
          </a:r>
          <a:r>
            <a:rPr lang="es-ES_tradnl" sz="1400" b="1" dirty="0"/>
            <a:t>proveedores intersectoriales </a:t>
          </a:r>
          <a:r>
            <a:rPr lang="es-ES_tradnl" sz="1400" b="0" dirty="0"/>
            <a:t>de LES en </a:t>
          </a:r>
          <a:r>
            <a:rPr lang="es-ES_tradnl" sz="1400" dirty="0"/>
            <a:t>la Colaboración Campbell y </a:t>
          </a:r>
          <a:r>
            <a:rPr lang="es-ES_tradnl" sz="1400" dirty="0" err="1"/>
            <a:t>Alive</a:t>
          </a:r>
          <a:endParaRPr lang="en-CA" sz="14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" sz="1400" dirty="0"/>
            <a:t>Buena </a:t>
          </a:r>
          <a:r>
            <a:rPr lang="es-ES_tradnl" sz="1400" noProof="0" dirty="0"/>
            <a:t>posición para aprovechar la </a:t>
          </a:r>
          <a:r>
            <a:rPr lang="es-ES_tradnl" sz="1400" b="1" noProof="0" dirty="0"/>
            <a:t>tecnología</a:t>
          </a:r>
          <a:r>
            <a:rPr lang="es-ES_tradnl" sz="1400" noProof="0" dirty="0"/>
            <a:t> para hacer que la evidencia global sea mucho más convincente del </a:t>
          </a:r>
          <a:r>
            <a:rPr lang="es-ES_tradnl" sz="1400" b="1" noProof="0" dirty="0"/>
            <a:t>‘lado de la demanda’</a:t>
          </a:r>
          <a:r>
            <a:rPr lang="es-ES_tradnl" sz="1400" noProof="0" dirty="0"/>
            <a:t> (integral y actualizada; accesible por grupo o contexto y por intervención, enfoque o ‘mejor inversión’)</a:t>
          </a:r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Buena posición para aprovechar la </a:t>
          </a:r>
          <a:r>
            <a:rPr lang="es-ES_tradnl" sz="1400" b="1" dirty="0"/>
            <a:t>tecnología</a:t>
          </a:r>
          <a:r>
            <a:rPr lang="es-ES_tradnl" sz="1400" dirty="0"/>
            <a:t> para mejorar la eficiencia y la equidad, y para reducir el desperdicio de investigación </a:t>
          </a:r>
          <a:r>
            <a:rPr lang="es-ES_tradnl" sz="1400" b="1" dirty="0"/>
            <a:t>del lado de la 'oferta de evidencia'.</a:t>
          </a:r>
          <a:r>
            <a:rPr lang="es-ES_tradnl" sz="1400" dirty="0"/>
            <a:t> </a:t>
          </a:r>
          <a:endParaRPr lang="en-CA" sz="14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Se han  identificado potenciales </a:t>
          </a:r>
          <a:r>
            <a:rPr lang="es-ES_tradnl" sz="1400" b="1" dirty="0"/>
            <a:t>‘pioneros’ y lideres visibles</a:t>
          </a:r>
          <a:r>
            <a:rPr lang="es-ES_tradnl" sz="1400" dirty="0"/>
            <a:t> entre los financiadores privados y públicos</a:t>
          </a:r>
          <a:endParaRPr lang="en-CA" sz="14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s-ES_tradnl" sz="1400" dirty="0"/>
            <a:t>Empezamos a ver </a:t>
          </a:r>
          <a:r>
            <a:rPr lang="es-ES_tradnl" sz="1400" b="1" dirty="0"/>
            <a:t>‘maneras de entrar’ en iniciativas centradas en otros aspectos del uso de la evidencia </a:t>
          </a:r>
          <a:r>
            <a:rPr lang="es-ES_tradnl" sz="1400" dirty="0"/>
            <a:t>para abordar los desafíos sociales </a:t>
          </a:r>
          <a:r>
            <a:rPr lang="en-US" sz="1400" dirty="0"/>
            <a:t>(</a:t>
          </a:r>
          <a:r>
            <a:rPr lang="es-ES_tradnl" sz="1400" noProof="0" dirty="0"/>
            <a:t>p.ej. </a:t>
          </a:r>
          <a:r>
            <a:rPr lang="fr-FR" sz="1400" dirty="0"/>
            <a:t>‘Réseau francophone international en conseil scientifique’ (RFICS); </a:t>
          </a:r>
          <a:r>
            <a:rPr lang="es-ES_tradnl" sz="1400" noProof="0" dirty="0"/>
            <a:t>oficinas de evaluación independientes de la ONU a través de la Coalición para la Síntesis de los ODS)</a:t>
          </a:r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Fuentes convergentes de </a:t>
          </a:r>
          <a:r>
            <a:rPr lang="es-ES_tradnl" sz="1400" b="1" kern="1200" dirty="0"/>
            <a:t>demanda intersectorial </a:t>
          </a:r>
          <a:r>
            <a:rPr lang="es-ES_tradnl" sz="1400" b="0" kern="1200" dirty="0"/>
            <a:t>para una suite en evolución de síntesis de evidencia viva o LES, en </a:t>
          </a:r>
          <a:r>
            <a:rPr lang="es-ES_tradnl" sz="1400" kern="1200" dirty="0"/>
            <a:t>la Coalición para la Síntesis de los ODS</a:t>
          </a:r>
          <a:r>
            <a:rPr lang="es-ES_tradnl" sz="1400" i="1" kern="1200" dirty="0"/>
            <a:t> y </a:t>
          </a:r>
          <a:r>
            <a:rPr lang="es-ES_tradnl" sz="1400" kern="1200" dirty="0"/>
            <a:t>una comisión de cuatro países</a:t>
          </a:r>
          <a:endParaRPr lang="en-CA" sz="1400" kern="1200" dirty="0"/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Están emergiendo a gran escala, </a:t>
          </a:r>
          <a:r>
            <a:rPr lang="es-ES_tradnl" sz="1400" b="1" kern="1200" dirty="0"/>
            <a:t>proveedores intersectoriales </a:t>
          </a:r>
          <a:r>
            <a:rPr lang="es-ES_tradnl" sz="1400" b="0" kern="1200" dirty="0"/>
            <a:t>de LES en </a:t>
          </a:r>
          <a:r>
            <a:rPr lang="es-ES_tradnl" sz="1400" kern="1200" dirty="0"/>
            <a:t>la Colaboración Campbell y </a:t>
          </a:r>
          <a:r>
            <a:rPr lang="es-ES_tradnl" sz="1400" kern="1200" dirty="0" err="1"/>
            <a:t>Alive</a:t>
          </a:r>
          <a:endParaRPr lang="en-CA" sz="1400" kern="120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Buena </a:t>
          </a:r>
          <a:r>
            <a:rPr lang="es-ES_tradnl" sz="1400" kern="1200" noProof="0" dirty="0"/>
            <a:t>posición para aprovechar la </a:t>
          </a:r>
          <a:r>
            <a:rPr lang="es-ES_tradnl" sz="1400" b="1" kern="1200" noProof="0" dirty="0"/>
            <a:t>tecnología</a:t>
          </a:r>
          <a:r>
            <a:rPr lang="es-ES_tradnl" sz="1400" kern="1200" noProof="0" dirty="0"/>
            <a:t> para hacer que la evidencia global sea mucho más convincente del </a:t>
          </a:r>
          <a:r>
            <a:rPr lang="es-ES_tradnl" sz="1400" b="1" kern="1200" noProof="0" dirty="0"/>
            <a:t>‘lado de la demanda’</a:t>
          </a:r>
          <a:r>
            <a:rPr lang="es-ES_tradnl" sz="1400" kern="1200" noProof="0" dirty="0"/>
            <a:t> (integral y actualizada; accesible por grupo o contexto y por intervención, enfoque o ‘mejor inversión’)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Buena posición para aprovechar la </a:t>
          </a:r>
          <a:r>
            <a:rPr lang="es-ES_tradnl" sz="1400" b="1" kern="1200" dirty="0"/>
            <a:t>tecnología</a:t>
          </a:r>
          <a:r>
            <a:rPr lang="es-ES_tradnl" sz="1400" kern="1200" dirty="0"/>
            <a:t> para mejorar la eficiencia y la equidad, y para reducir el desperdicio de investigación </a:t>
          </a:r>
          <a:r>
            <a:rPr lang="es-ES_tradnl" sz="1400" b="1" kern="1200" dirty="0"/>
            <a:t>del lado de la 'oferta de evidencia'.</a:t>
          </a:r>
          <a:r>
            <a:rPr lang="es-ES_tradnl" sz="1400" kern="1200" dirty="0"/>
            <a:t> </a:t>
          </a:r>
          <a:endParaRPr lang="en-CA" sz="1400" kern="1200" dirty="0"/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Se han  identificado potenciales </a:t>
          </a:r>
          <a:r>
            <a:rPr lang="es-ES_tradnl" sz="1400" b="1" kern="1200" dirty="0"/>
            <a:t>‘pioneros’ y lideres visibles</a:t>
          </a:r>
          <a:r>
            <a:rPr lang="es-ES_tradnl" sz="1400" kern="1200" dirty="0"/>
            <a:t> entre los financiadores privados y públicos</a:t>
          </a:r>
          <a:endParaRPr lang="en-CA" sz="1400" kern="1200" dirty="0"/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Empezamos a ver </a:t>
          </a:r>
          <a:r>
            <a:rPr lang="es-ES_tradnl" sz="1400" b="1" kern="1200" dirty="0"/>
            <a:t>‘maneras de entrar’ en iniciativas centradas en otros aspectos del uso de la evidencia </a:t>
          </a:r>
          <a:r>
            <a:rPr lang="es-ES_tradnl" sz="1400" kern="1200" dirty="0"/>
            <a:t>para abordar los desafíos sociales </a:t>
          </a:r>
          <a:r>
            <a:rPr lang="en-US" sz="1400" kern="1200" dirty="0"/>
            <a:t>(</a:t>
          </a:r>
          <a:r>
            <a:rPr lang="es-ES_tradnl" sz="1400" kern="1200" noProof="0" dirty="0"/>
            <a:t>p.ej. </a:t>
          </a:r>
          <a:r>
            <a:rPr lang="fr-FR" sz="1400" kern="1200" dirty="0"/>
            <a:t>‘Réseau francophone international en conseil scientifique’ (RFICS); </a:t>
          </a:r>
          <a:r>
            <a:rPr lang="es-ES_tradnl" sz="1400" kern="1200" noProof="0" dirty="0"/>
            <a:t>oficinas de evaluación independientes de la ONU a través de la Coalición para la Síntesis de los ODS)</a:t>
          </a:r>
        </a:p>
      </dsp:txBody>
      <dsp:txXfrm rot="10800000">
        <a:off x="2708687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467993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s-ES_tradnl" kern="0" dirty="0">
                <a:latin typeface="Arial"/>
                <a:cs typeface="Arial" panose="020B0604020202020204" pitchFamily="34" charset="0"/>
              </a:rPr>
              <a:t>eñales de que se está generando impulso en la prioridad de implementación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</a:rPr>
              <a:t>Mejorar y aprovechar la arquitectura global de la evidencia</a:t>
            </a:r>
            <a:endParaRPr lang="es-CO" kern="0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40224"/>
              </p:ext>
            </p:extLst>
          </p:nvPr>
        </p:nvGraphicFramePr>
        <p:xfrm>
          <a:off x="-801985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370354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394058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394058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394058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394058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370354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metadata/properties"/>
    <ds:schemaRef ds:uri="599eec1d-e27c-4128-92a4-19001b8afe1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226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