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800" dirty="0"/>
            <a:t>Era of fast-moving ‘</a:t>
          </a:r>
          <a:r>
            <a:rPr lang="en-CA" sz="1800" b="1" dirty="0" err="1"/>
            <a:t>polycrises</a:t>
          </a:r>
          <a:r>
            <a:rPr lang="en-CA" sz="1800" dirty="0"/>
            <a:t>’ and rapidly developing AI mean evidence support is needed now more than ever</a:t>
          </a:r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 b="1"/>
            <a:t>Pilots</a:t>
          </a:r>
          <a:r>
            <a:rPr lang="en-US" sz="1800"/>
            <a:t> of ultra-rapid evidence support and a ‘general contractor’ model are demonstrating value for money and building demand</a:t>
          </a:r>
          <a:endParaRPr lang="en-CA" sz="1800" dirty="0"/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/>
            <a:t>Evidence-support mechanisms increasingly </a:t>
          </a:r>
          <a:r>
            <a:rPr lang="en-US" sz="1800" b="1"/>
            <a:t>aligned</a:t>
          </a:r>
          <a:r>
            <a:rPr lang="en-US" sz="1800"/>
            <a:t> both ‘up’ to advisory and decision-making processes and ‘out’ to learning and improvement platforms</a:t>
          </a:r>
          <a:endParaRPr lang="en-CA" sz="1800" dirty="0"/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 b="1"/>
            <a:t>Cross-country</a:t>
          </a:r>
          <a:r>
            <a:rPr lang="en-US" sz="1800"/>
            <a:t> evidence-support collaborations are emerging in key sectors like education, development and health</a:t>
          </a:r>
          <a:endParaRPr lang="en-CA" sz="1800" dirty="0"/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 dirty="0"/>
            <a:t>Collaborations </a:t>
          </a:r>
          <a:r>
            <a:rPr lang="en-US" sz="1800" b="1" dirty="0"/>
            <a:t>across forms of evidence</a:t>
          </a:r>
          <a:r>
            <a:rPr lang="en-US" sz="1800" dirty="0"/>
            <a:t> are also emerging, such as with evaluation and evidence syntheses</a:t>
          </a:r>
          <a:endParaRPr lang="en-CA" sz="1800" dirty="0"/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/>
            <a:t>Rapid evidence-support system assessments are pointing us towards the </a:t>
          </a:r>
          <a:r>
            <a:rPr lang="en-US" sz="1800" b="1"/>
            <a:t>fertile ground</a:t>
          </a:r>
          <a:r>
            <a:rPr lang="en-US" sz="1800"/>
            <a:t> where we need to ‘plant more seeds’</a:t>
          </a:r>
          <a:endParaRPr lang="en-CA" sz="1800" dirty="0"/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2566415" y="2167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Era of fast-moving ‘</a:t>
          </a:r>
          <a:r>
            <a:rPr lang="en-CA" sz="1800" b="1" kern="1200" dirty="0" err="1"/>
            <a:t>polycrises</a:t>
          </a:r>
          <a:r>
            <a:rPr lang="en-CA" sz="1800" kern="1200" dirty="0"/>
            <a:t>’ and rapidly developing AI mean evidence support is needed now more than ever</a:t>
          </a:r>
        </a:p>
      </dsp:txBody>
      <dsp:txXfrm rot="10800000">
        <a:off x="2727783" y="21672"/>
        <a:ext cx="9387025" cy="645474"/>
      </dsp:txXfrm>
    </dsp:sp>
    <dsp:sp modelId="{6595AB10-FC48-2D48-B020-198390FBD631}">
      <dsp:nvSpPr>
        <dsp:cNvPr id="0" name=""/>
        <dsp:cNvSpPr/>
      </dsp:nvSpPr>
      <dsp:spPr>
        <a:xfrm>
          <a:off x="2243671" y="13448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2566415" y="81084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Pilots</a:t>
          </a:r>
          <a:r>
            <a:rPr lang="en-US" sz="1800" kern="1200"/>
            <a:t> of ultra-rapid evidence support and a ‘general contractor’ model are demonstrating value for money and building demand</a:t>
          </a:r>
          <a:endParaRPr lang="en-CA" sz="1800" kern="1200" dirty="0"/>
        </a:p>
      </dsp:txBody>
      <dsp:txXfrm rot="10800000">
        <a:off x="2727783" y="810849"/>
        <a:ext cx="9387025" cy="645474"/>
      </dsp:txXfrm>
    </dsp:sp>
    <dsp:sp modelId="{5EB99F6E-837F-FC46-8007-9656AD01B489}">
      <dsp:nvSpPr>
        <dsp:cNvPr id="0" name=""/>
        <dsp:cNvSpPr/>
      </dsp:nvSpPr>
      <dsp:spPr>
        <a:xfrm>
          <a:off x="2243677" y="81084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2566415" y="161769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Evidence-support mechanisms increasingly </a:t>
          </a:r>
          <a:r>
            <a:rPr lang="en-US" sz="1800" b="1" kern="1200"/>
            <a:t>aligned</a:t>
          </a:r>
          <a:r>
            <a:rPr lang="en-US" sz="1800" kern="1200"/>
            <a:t> both ‘up’ to advisory and decision-making processes and ‘out’ to learning and improvement platforms</a:t>
          </a:r>
          <a:endParaRPr lang="en-CA" sz="1800" kern="1200" dirty="0"/>
        </a:p>
      </dsp:txBody>
      <dsp:txXfrm rot="10800000">
        <a:off x="2727783" y="1617692"/>
        <a:ext cx="9387025" cy="645474"/>
      </dsp:txXfrm>
    </dsp:sp>
    <dsp:sp modelId="{95035AFB-1917-584D-A0D1-DB2633A1A33B}">
      <dsp:nvSpPr>
        <dsp:cNvPr id="0" name=""/>
        <dsp:cNvSpPr/>
      </dsp:nvSpPr>
      <dsp:spPr>
        <a:xfrm>
          <a:off x="2243677" y="161769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2566415" y="2424535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Cross-country</a:t>
          </a:r>
          <a:r>
            <a:rPr lang="en-US" sz="1800" kern="1200"/>
            <a:t> evidence-support collaborations are emerging in key sectors like education, development and health</a:t>
          </a:r>
          <a:endParaRPr lang="en-CA" sz="1800" kern="1200" dirty="0"/>
        </a:p>
      </dsp:txBody>
      <dsp:txXfrm rot="10800000">
        <a:off x="2727783" y="2424535"/>
        <a:ext cx="9387025" cy="645474"/>
      </dsp:txXfrm>
    </dsp:sp>
    <dsp:sp modelId="{DD37C77D-EAEC-AB4B-A978-136EF07F3C2F}">
      <dsp:nvSpPr>
        <dsp:cNvPr id="0" name=""/>
        <dsp:cNvSpPr/>
      </dsp:nvSpPr>
      <dsp:spPr>
        <a:xfrm>
          <a:off x="2243677" y="2424535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2566415" y="323137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Collaborations </a:t>
          </a:r>
          <a:r>
            <a:rPr lang="en-US" sz="1800" b="1" kern="1200" dirty="0"/>
            <a:t>across forms of evidence</a:t>
          </a:r>
          <a:r>
            <a:rPr lang="en-US" sz="1800" kern="1200" dirty="0"/>
            <a:t> are also emerging, such as with evaluation and evidence syntheses</a:t>
          </a:r>
          <a:endParaRPr lang="en-CA" sz="1800" kern="1200" dirty="0"/>
        </a:p>
      </dsp:txBody>
      <dsp:txXfrm rot="10800000">
        <a:off x="2727783" y="3231379"/>
        <a:ext cx="9387025" cy="645474"/>
      </dsp:txXfrm>
    </dsp:sp>
    <dsp:sp modelId="{DAF88DC8-C01B-BA49-9B0B-8D086652252B}">
      <dsp:nvSpPr>
        <dsp:cNvPr id="0" name=""/>
        <dsp:cNvSpPr/>
      </dsp:nvSpPr>
      <dsp:spPr>
        <a:xfrm>
          <a:off x="2243677" y="323137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2566415" y="403822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Rapid evidence-support system assessments are pointing us towards the </a:t>
          </a:r>
          <a:r>
            <a:rPr lang="en-US" sz="1800" b="1" kern="1200"/>
            <a:t>fertile ground</a:t>
          </a:r>
          <a:r>
            <a:rPr lang="en-US" sz="1800" kern="1200"/>
            <a:t> where we need to ‘plant more seeds’</a:t>
          </a:r>
          <a:endParaRPr lang="en-CA" sz="1800" kern="1200" dirty="0"/>
        </a:p>
      </dsp:txBody>
      <dsp:txXfrm rot="10800000">
        <a:off x="2727783" y="4038222"/>
        <a:ext cx="9387025" cy="645474"/>
      </dsp:txXfrm>
    </dsp:sp>
    <dsp:sp modelId="{3A334A99-C56A-8A45-9DE0-DA3F3FEDA2DB}">
      <dsp:nvSpPr>
        <dsp:cNvPr id="0" name=""/>
        <dsp:cNvSpPr/>
      </dsp:nvSpPr>
      <dsp:spPr>
        <a:xfrm>
          <a:off x="2243677" y="403822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dirty="0"/>
              <a:t>Signs of building momentum with implementation priority 1: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n-US" kern="0" dirty="0">
                <a:latin typeface="Arial"/>
                <a:cs typeface="Arial" panose="020B0604020202020204" pitchFamily="34" charset="0"/>
                <a:sym typeface="Arial"/>
              </a:rPr>
              <a:t>Formalize and strengthen domestic evidence-support systems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898414"/>
              </p:ext>
            </p:extLst>
          </p:nvPr>
        </p:nvGraphicFramePr>
        <p:xfrm>
          <a:off x="-1083243" y="1347204"/>
          <a:ext cx="14358486" cy="46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1113271" y="134720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1113270" y="213653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1113270" y="2925858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1113270" y="373420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1113270" y="454254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1113270" y="5350887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elements/1.1/"/>
    <ds:schemaRef ds:uri="http://schemas.microsoft.com/office/2006/documentManagement/types"/>
    <ds:schemaRef ds:uri="0408fcbc-2e10-4461-bee0-724c01b46ae9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133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