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a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755" autoAdjust="0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>
        <p:guide orient="horz" pos="2137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313513"/>
            <a:ext cx="11883753" cy="394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r" defTabSz="609585" rtl="1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ar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قمة حلول المناخ التي أقيمت في برلين، </a:t>
            </a:r>
            <a:r>
              <a:rPr lang="a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حيث بدأت تظهر أفكار جريئة حول الحاجة إلى مجموعات واسعة النطاق من الأدلة الحية المدعومة بالذكاء الاصطناعي</a:t>
            </a:r>
          </a:p>
          <a:p>
            <a:pPr marL="447675" marR="0" lvl="0" indent="-271463" algn="r" defTabSz="609585" rtl="1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a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"أرني" الإجماع على الأدلة المنشورة، والذي ساعد "أصحاب المصلحة" الرئيسيين على وصف مستقبل أفضل بشكل مشترك وطمأن الممولين إلى وجود "مشكلة مالية" وليس "مشكلة بشرية"</a:t>
            </a:r>
          </a:p>
          <a:p>
            <a:pPr marL="447675" marR="0" lvl="0" indent="-271463" algn="r" defTabSz="609585" rtl="1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ar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قمة الأدلة العالمية في براغ، حيث التزم قادة من كامبل وكوكرين وجيه بي آي بالعمل </a:t>
            </a:r>
            <a:r>
              <a:rPr lang="a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 تحالف واسع من الشركاء </a:t>
            </a:r>
            <a:r>
              <a:rPr kumimoji="0" lang="ar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لتصميم وتحسين التغيير التدريجي</a:t>
            </a:r>
          </a:p>
          <a:p>
            <a:pPr marL="447675" marR="0" lvl="0" indent="-271463" algn="r" defTabSz="609585" rtl="1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ar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قمة المستقبل في نيويورك، حيث تم الإعلان عن إنجاز كبير، مما أدى إلى إطلاق عملية التخطيط للتعاون في مجال البنية التحتية لتجميع الأدلة (ESIC) والتي تجري </a:t>
            </a:r>
            <a:r>
              <a:rPr kumimoji="0" lang="ar-LB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حاليا</a:t>
            </a:r>
            <a:endParaRPr kumimoji="0" lang="ar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lvl="1" indent="-271463" algn="r" rtl="1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 algn="r" rtl="1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 algn="r" rtl="1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 algn="r" rtl="1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 algn="r" rtl="1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algn="r" rt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r" defTabSz="609585" rtl="1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defTabSz="914400" rtl="1" hangingPunct="0">
              <a:spcBef>
                <a:spcPts val="0"/>
              </a:spcBef>
              <a:defRPr/>
            </a:pPr>
            <a:r>
              <a:rPr lang="ar" kern="0" dirty="0">
                <a:latin typeface="Arial"/>
                <a:cs typeface="Arial" panose="020B0604020202020204" pitchFamily="34" charset="0"/>
                <a:sym typeface="Arial"/>
              </a:rPr>
              <a:t>أربعة أحداث في عام 2024 توجت باختراق، ألا وهو نية تمويل</a:t>
            </a:r>
          </a:p>
          <a:p>
            <a:pPr algn="r" defTabSz="914400" rtl="1" hangingPunct="0">
              <a:spcBef>
                <a:spcPts val="0"/>
              </a:spcBef>
              <a:defRPr/>
            </a:pPr>
            <a:r>
              <a:rPr lang="ar" kern="0" dirty="0">
                <a:latin typeface="Arial"/>
                <a:cs typeface="Arial" panose="020B0604020202020204" pitchFamily="34" charset="0"/>
                <a:sym typeface="Arial"/>
              </a:rPr>
              <a:t>"البنية التحتية التعاونية لتجميع الأدلة" (أو ESIC)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2055846" y="4019509"/>
            <a:ext cx="9855332" cy="1613788"/>
            <a:chOff x="325983" y="3096462"/>
            <a:chExt cx="10991874" cy="1799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983" y="4009471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7012623" y="4188093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85387" y="4056911"/>
              <a:ext cx="1247509" cy="839446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7578757" y="3216668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" sz="1400" dirty="0"/>
                <a:t>يونيو</a:t>
              </a:r>
            </a:p>
            <a:p>
              <a:pPr algn="ctr"/>
              <a:r>
                <a:rPr lang="ar" sz="140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1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" sz="1400" dirty="0"/>
                <a:t>سبتمبر</a:t>
              </a:r>
            </a:p>
            <a:p>
              <a:pPr algn="ctr"/>
              <a:r>
                <a:rPr lang="ar" sz="1400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928041" y="3220437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" sz="1400" dirty="0"/>
                <a:t>سبتمبر</a:t>
              </a:r>
            </a:p>
            <a:p>
              <a:pPr algn="ctr"/>
              <a:r>
                <a:rPr lang="ar" sz="1400" dirty="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525652" y="4018242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588357" y="4139061"/>
            <a:ext cx="65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" sz="1400" dirty="0"/>
              <a:t>سبتمبر</a:t>
            </a:r>
          </a:p>
          <a:p>
            <a:pPr algn="ctr"/>
            <a:r>
              <a:rPr lang="ar" sz="1400" dirty="0"/>
              <a:t>10-13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5909247" y="5006581"/>
            <a:ext cx="1969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" sz="1500" dirty="0"/>
              <a:t>"أرني </a:t>
            </a:r>
            <a:br>
              <a:rPr lang="en-US" sz="1500" dirty="0"/>
            </a:br>
            <a:r>
              <a:rPr lang="ar" sz="1500" dirty="0"/>
              <a:t>الدليل"</a:t>
            </a:r>
            <a:endParaRPr lang="en-CA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22093" y="3880623"/>
            <a:ext cx="2469907" cy="1686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811" y="4161174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www.w3.org/XML/1998/namespace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99eec1d-e27c-4128-92a4-19001b8afe14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153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