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6" r:id="rId7"/>
  </p:sldIdLst>
  <p:sldSz cx="12192000" cy="6858000"/>
  <p:notesSz cx="6858000" cy="9144000"/>
  <p:defaultTextStyle>
    <a:defPPr>
      <a:defRPr lang="a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755" autoAdjust="0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>
        <p:guide orient="horz" pos="2137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" sz="2700" dirty="0">
                <a:solidFill>
                  <a:schemeClr val="tx1"/>
                </a:solidFill>
              </a:rPr>
              <a:t>ساعد بيان الإجماع في تعزيز قضية التغيير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51138" y="1425508"/>
            <a:ext cx="8169275" cy="4903788"/>
          </a:xfrm>
        </p:spPr>
        <p:txBody>
          <a:bodyPr/>
          <a:lstStyle/>
          <a:p>
            <a:pPr marL="0" indent="0" algn="r" rtl="1">
              <a:spcAft>
                <a:spcPts val="300"/>
              </a:spcAft>
              <a:buClr>
                <a:srgbClr val="244776"/>
              </a:buClr>
              <a:buNone/>
            </a:pPr>
            <a:r>
              <a:rPr lang="ar" sz="1800" dirty="0">
                <a:solidFill>
                  <a:srgbClr val="FF0000"/>
                </a:solidFill>
              </a:rPr>
              <a:t>أرني </a:t>
            </a:r>
            <a:r>
              <a:rPr lang="ar" sz="1800" dirty="0">
                <a:solidFill>
                  <a:schemeClr val="tx1"/>
                </a:solidFill>
              </a:rPr>
              <a:t>الدليل </a:t>
            </a:r>
            <a:r>
              <a:rPr lang="ar" dirty="0">
                <a:solidFill>
                  <a:schemeClr val="tx1"/>
                </a:solidFill>
              </a:rPr>
              <a:t>: </a:t>
            </a:r>
            <a:r>
              <a:rPr lang="ar" sz="1800" dirty="0">
                <a:solidFill>
                  <a:schemeClr val="tx1"/>
                </a:solidFill>
              </a:rPr>
              <a:t>ميزات النهج الذي يوفر أدلة بحثية موثوقة لأولئك الذين يحتاجون إليها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 algn="r" rtl="1">
              <a:spcAft>
                <a:spcPts val="300"/>
              </a:spcAft>
              <a:buClr>
                <a:srgbClr val="244776"/>
              </a:buClr>
              <a:buFont typeface="+mj-lt"/>
              <a:buAutoNum type="arabicParenR"/>
            </a:pPr>
            <a:r>
              <a:rPr lang="ar" dirty="0">
                <a:solidFill>
                  <a:srgbClr val="FF0000"/>
                </a:solidFill>
              </a:rPr>
              <a:t>دعم </a:t>
            </a:r>
            <a:r>
              <a:rPr lang="ar" dirty="0">
                <a:solidFill>
                  <a:schemeClr val="tx1"/>
                </a:solidFill>
              </a:rPr>
              <a:t>الأنظمة على المستوى الوطني (والمحلي) التي تستخدم العديد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ar" dirty="0">
                <a:solidFill>
                  <a:schemeClr val="tx1"/>
                </a:solidFill>
              </a:rPr>
              <a:t>من أشكال الأدلة البحثية للمساعدة في معالجة الأولويات المحلية</a:t>
            </a:r>
          </a:p>
          <a:p>
            <a:pPr marL="357188" indent="-357188" algn="r" rtl="1">
              <a:spcAft>
                <a:spcPts val="300"/>
              </a:spcAft>
              <a:buAutoNum type="arabicParenR" startAt="2"/>
              <a:tabLst>
                <a:tab pos="266673" algn="l"/>
              </a:tabLst>
            </a:pPr>
            <a:r>
              <a:rPr lang="ar" b="1" dirty="0">
                <a:solidFill>
                  <a:srgbClr val="FF0000"/>
                </a:solidFill>
              </a:rPr>
              <a:t>بذل </a:t>
            </a:r>
            <a:r>
              <a:rPr lang="ar" b="1" dirty="0">
                <a:solidFill>
                  <a:schemeClr val="tx1"/>
                </a:solidFill>
              </a:rPr>
              <a:t>جهود عالمية منسجمة تسهل التعلم من الآخرين حول العالم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 algn="r" rtl="1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ar" dirty="0">
                <a:solidFill>
                  <a:srgbClr val="FF0000"/>
                </a:solidFill>
              </a:rPr>
              <a:t>إن </a:t>
            </a:r>
            <a:r>
              <a:rPr lang="ar" dirty="0">
                <a:solidFill>
                  <a:schemeClr val="tx1"/>
                </a:solidFill>
              </a:rPr>
              <a:t>مناهج العلوم القلمية تجعل من المعتاد البناء على ما فعله الآخرون</a:t>
            </a:r>
          </a:p>
          <a:p>
            <a:pPr marL="357188" indent="-357188" algn="r" rtl="1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ar" dirty="0">
                <a:solidFill>
                  <a:srgbClr val="FF0000"/>
                </a:solidFill>
              </a:rPr>
              <a:t>النفايات </a:t>
            </a:r>
            <a:r>
              <a:rPr lang="ar" dirty="0">
                <a:solidFill>
                  <a:schemeClr val="tx1"/>
                </a:solidFill>
              </a:rPr>
              <a:t>التي تستفيد إلى أقصى حد من الاستثمارات في دعم الأدلة وفي البحث</a:t>
            </a:r>
          </a:p>
          <a:p>
            <a:pPr marL="357188" indent="-357188" algn="r" rtl="1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ar" dirty="0">
                <a:solidFill>
                  <a:srgbClr val="FF0000"/>
                </a:solidFill>
              </a:rPr>
              <a:t>مدروسة </a:t>
            </a:r>
            <a:r>
              <a:rPr lang="ar" dirty="0">
                <a:solidFill>
                  <a:schemeClr val="tx1"/>
                </a:solidFill>
              </a:rPr>
              <a:t>توضح ما نعرفه من الأدلة الموجودة وما هي التحذيرات</a:t>
            </a:r>
          </a:p>
          <a:p>
            <a:pPr marL="357188" indent="-357188" algn="r" rtl="1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ar" dirty="0">
                <a:solidFill>
                  <a:srgbClr val="FF0000"/>
                </a:solidFill>
              </a:rPr>
              <a:t>الهدوء </a:t>
            </a:r>
            <a:r>
              <a:rPr lang="ar" dirty="0">
                <a:solidFill>
                  <a:schemeClr val="tx1"/>
                </a:solidFill>
              </a:rPr>
              <a:t>والكفاءة في كافة جوانب هذا العمل</a:t>
            </a:r>
            <a:endParaRPr lang="en-US" sz="800" dirty="0">
              <a:solidFill>
                <a:schemeClr val="tx1"/>
              </a:solidFill>
            </a:endParaRPr>
          </a:p>
          <a:p>
            <a:pPr marL="357188" indent="-357188" algn="r" rtl="1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360327" indent="-360327">
              <a:spcAft>
                <a:spcPts val="300"/>
              </a:spcAft>
              <a:buAutoNum type="arabicParenR" startAt="6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660523" y="4128430"/>
            <a:ext cx="5398852" cy="2881746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1261879" y="1425508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ar" sz="1600" dirty="0">
                <a:solidFill>
                  <a:schemeClr val="tx1"/>
                </a:solidFill>
              </a:rPr>
              <a:t>متوفر بسبع لغات (العربية، الصينية، الإنجليزية، الفرنسية، اليابانية، البرتغالية، الإسبانية)</a:t>
            </a:r>
            <a:endParaRPr lang="en-US" sz="900" dirty="0">
              <a:solidFill>
                <a:schemeClr val="tx1"/>
              </a:solidFill>
            </a:endParaRPr>
          </a:p>
          <a:p>
            <a:pPr algn="r" rtl="1"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900" dirty="0">
              <a:solidFill>
                <a:schemeClr val="tx1"/>
              </a:solidFill>
            </a:endParaRPr>
          </a:p>
          <a:p>
            <a:pPr algn="r" rtl="1"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ar" sz="1600" dirty="0">
                <a:solidFill>
                  <a:schemeClr val="tx1"/>
                </a:solidFill>
              </a:rPr>
              <a:t>نُشرت هذه الدراسة في خمس مجلات (Campbell Collaboration، وCochrane، وCollaboration for Environmental Evidence، وGuidelines International Network، وJBI)</a:t>
            </a: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purl.org/dc/elements/1.1/"/>
    <ds:schemaRef ds:uri="599eec1d-e27c-4128-92a4-19001b8afe1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0408fcbc-2e10-4461-bee0-724c01b46a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136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ساعد بيان الإجماع في تعزيز قضية التغيير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2025-03-06T12:59:48Z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