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10"/>
  </p:notesMasterIdLst>
  <p:handoutMasterIdLst>
    <p:handoutMasterId r:id="rId11"/>
  </p:handoutMasterIdLst>
  <p:sldIdLst>
    <p:sldId id="2070" r:id="rId7"/>
    <p:sldId id="2029" r:id="rId8"/>
    <p:sldId id="2040" r:id="rId9"/>
  </p:sldIdLst>
  <p:sldSz cx="12192000" cy="6858000"/>
  <p:notesSz cx="6858000" cy="9144000"/>
  <p:defaultTextStyle>
    <a:defPPr>
      <a:defRPr lang="ar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776"/>
    <a:srgbClr val="000000"/>
    <a:srgbClr val="F5E4ED"/>
    <a:srgbClr val="CC76A6"/>
    <a:srgbClr val="E9F7FB"/>
    <a:srgbClr val="F2F2F2"/>
    <a:srgbClr val="FF3156"/>
    <a:srgbClr val="FF8AD8"/>
    <a:srgbClr val="3F4349"/>
    <a:srgbClr val="FEC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 autoAdjust="0"/>
    <p:restoredTop sz="96755" autoAdjust="0"/>
  </p:normalViewPr>
  <p:slideViewPr>
    <p:cSldViewPr snapToGrid="0" snapToObjects="1">
      <p:cViewPr varScale="1">
        <p:scale>
          <a:sx n="127" d="100"/>
          <a:sy n="127" d="100"/>
        </p:scale>
        <p:origin x="1192" y="192"/>
      </p:cViewPr>
      <p:guideLst>
        <p:guide orient="horz" pos="2137"/>
        <p:guide pos="3840"/>
        <p:guide pos="39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3/6/25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3/6/25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0E0AE-61EB-E363-48FE-D39EBC5EA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A9E8A0-9400-4633-C708-34F35377D1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B71E17-2D2F-5B5C-1700-42EABF86F2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09221-7DCF-A927-4EC1-14FB0922B8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08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500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FFC98-752A-1B3B-307F-B7AC866C8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76FAB6-3E93-DC1A-0DCE-F2A84B55E7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9C611C-A0AD-8984-855C-3E85D9CAEA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6F6F6-1EE3-FB76-7DAC-6CCA64F872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3838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BE0A-8568-F806-E889-BA44EFD07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DDF5E96-B563-2D5D-AD88-731594C649FE}"/>
              </a:ext>
            </a:extLst>
          </p:cNvPr>
          <p:cNvSpPr txBox="1">
            <a:spLocks/>
          </p:cNvSpPr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wellcome.ac.uk  |  @wellcometrust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2C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F9F900-41D1-38EE-59DE-98CCD1219C45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8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hedocs.worldbank.org/en/doc/231d98251cf326922518be0cbe306fdc-0200022023/related/GEEAP-Smart-Buys-2023-2-pages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ies.ed.gov/ncee/WWC/Search/Products?productType=2" TargetMode="External"/><Relationship Id="rId4" Type="http://schemas.openxmlformats.org/officeDocument/2006/relationships/hyperlink" Target="https://educationendowmentfoundation.org.uk/education-evidence/teaching-learning-toolkit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F4C78-CF53-0C83-A84E-03E881A5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26705-4341-8D76-33DF-C537986A7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en-US" dirty="0"/>
              <a:t> </a:t>
            </a:r>
            <a:r>
              <a:rPr lang="ar" dirty="0"/>
              <a:t>تعتمد عملية تخطيط ESIC على نهج التأثير الجماعي، بدءًا بالاتفاق على جدول أعمال مشترك للبنية الأساسية المطلوبة</a:t>
            </a:r>
            <a:r>
              <a:rPr lang="en-US" dirty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03BE61-362E-AAFD-48F6-CD91B27E2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/>
              <a:pPr/>
              <a:t>1</a:t>
            </a:fld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008566-723D-1903-78E4-4B03C76762B1}"/>
              </a:ext>
            </a:extLst>
          </p:cNvPr>
          <p:cNvSpPr/>
          <p:nvPr/>
        </p:nvSpPr>
        <p:spPr>
          <a:xfrm>
            <a:off x="2169210" y="5181935"/>
            <a:ext cx="6650181" cy="954107"/>
          </a:xfrm>
          <a:prstGeom prst="roundRect">
            <a:avLst/>
          </a:prstGeom>
          <a:solidFill>
            <a:srgbClr val="CC76A6">
              <a:alpha val="34902"/>
            </a:srgbClr>
          </a:solidFill>
          <a:ln>
            <a:solidFill>
              <a:srgbClr val="CC7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1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ar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البنية التحتية [ </a:t>
            </a:r>
            <a:r>
              <a:rPr lang="ar" sz="1200" b="1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استثمار WT بقيمة 45 مليون جنيه إسترليني </a:t>
            </a:r>
            <a:r>
              <a:rPr lang="ar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] 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ar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1) المشاركة </a:t>
            </a:r>
            <a:r>
              <a:rPr lang="ar" sz="1200" dirty="0">
                <a:solidFill>
                  <a:schemeClr val="tx1"/>
                </a:solidFill>
                <a:latin typeface="Arial" panose="020B0604020202020204" pitchFamily="34" charset="0"/>
              </a:rPr>
              <a:t>من جانب الطلب ؛ </a:t>
            </a:r>
            <a:r>
              <a:rPr lang="ar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2) منصات لمشاركة البيانات وإعادة استخدامها؛ 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ar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a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الاستخدام الآمن والمسؤول للذكاء الاصطناعي </a:t>
            </a:r>
            <a:r>
              <a:rPr lang="ar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[ </a:t>
            </a:r>
            <a:r>
              <a:rPr lang="ar" sz="1200" b="1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استثمار WT بقيمة 10 ملايين جنيه إسترليني في الذكاء الاصطناعي] </a:t>
            </a:r>
            <a:r>
              <a:rPr lang="ar" sz="12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؛</a:t>
            </a:r>
          </a:p>
          <a:p>
            <a:pPr marL="0" algn="ctr" rtl="1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a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ar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الابتكار في الأساليب والعمليات؛ 5) تقاسم القدرات</a:t>
            </a:r>
            <a:endParaRPr lang="en-CA" sz="12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0B330B-33A3-F334-6770-04CBBE538A21}"/>
              </a:ext>
            </a:extLst>
          </p:cNvPr>
          <p:cNvSpPr/>
          <p:nvPr/>
        </p:nvSpPr>
        <p:spPr>
          <a:xfrm>
            <a:off x="2119334" y="2678302"/>
            <a:ext cx="2159607" cy="2399786"/>
          </a:xfrm>
          <a:prstGeom prst="roundRect">
            <a:avLst/>
          </a:prstGeom>
          <a:solidFill>
            <a:srgbClr val="CC76A6">
              <a:alpha val="20000"/>
            </a:srgbClr>
          </a:solidFill>
          <a:ln>
            <a:solidFill>
              <a:srgbClr val="CC7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" sz="1350" dirty="0">
                <a:solidFill>
                  <a:schemeClr val="tx1"/>
                </a:solidFill>
              </a:rPr>
              <a:t>تجميع الأدلة الحية (LESs)</a:t>
            </a:r>
          </a:p>
          <a:p>
            <a:pPr algn="ctr" rtl="1"/>
            <a:r>
              <a:rPr lang="ar" sz="1350" dirty="0">
                <a:solidFill>
                  <a:schemeClr val="tx1"/>
                </a:solidFill>
              </a:rPr>
              <a:t>حول تسريع التقدم نحو تحقيق </a:t>
            </a:r>
            <a:br>
              <a:rPr lang="en-US" sz="1350" dirty="0">
                <a:solidFill>
                  <a:schemeClr val="tx1"/>
                </a:solidFill>
              </a:rPr>
            </a:br>
            <a:r>
              <a:rPr lang="ar" sz="1350" dirty="0">
                <a:solidFill>
                  <a:schemeClr val="tx1"/>
                </a:solidFill>
              </a:rPr>
              <a:t>أهداف التنمية المستدامة</a:t>
            </a:r>
          </a:p>
          <a:p>
            <a:pPr algn="ctr" rtl="1"/>
            <a:r>
              <a:rPr lang="ar" sz="1350" dirty="0">
                <a:solidFill>
                  <a:schemeClr val="tx1"/>
                </a:solidFill>
              </a:rPr>
              <a:t>[ </a:t>
            </a:r>
            <a:r>
              <a:rPr lang="ar" sz="1350" b="1" dirty="0">
                <a:solidFill>
                  <a:schemeClr val="tx1"/>
                </a:solidFill>
              </a:rPr>
              <a:t>استثمار UKRI </a:t>
            </a:r>
            <a:br>
              <a:rPr lang="en-US" sz="1350" b="1" dirty="0">
                <a:solidFill>
                  <a:schemeClr val="tx1"/>
                </a:solidFill>
              </a:rPr>
            </a:br>
            <a:r>
              <a:rPr lang="ar" sz="1350" b="1" dirty="0">
                <a:solidFill>
                  <a:schemeClr val="tx1"/>
                </a:solidFill>
              </a:rPr>
              <a:t>بقيمة </a:t>
            </a:r>
            <a:r>
              <a:rPr lang="ar" sz="1350" b="1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11.5 مليون جنيه إسترليني </a:t>
            </a:r>
            <a:r>
              <a:rPr lang="ar" sz="135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، </a:t>
            </a:r>
            <a:r>
              <a:rPr lang="ar" sz="12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والذي </a:t>
            </a:r>
            <a:r>
              <a:rPr lang="ar" sz="1200" dirty="0">
                <a:solidFill>
                  <a:schemeClr val="tx1"/>
                </a:solidFill>
                <a:latin typeface="Arial" panose="020B0604020202020204" pitchFamily="34" charset="0"/>
              </a:rPr>
              <a:t>سيستهدف أيضًا </a:t>
            </a:r>
            <a:r>
              <a:rPr lang="ar" sz="120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عناصر البنية التحتية 1 و3]</a:t>
            </a:r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BB67870-6529-6208-DA17-CA0FD7AD0C38}"/>
              </a:ext>
            </a:extLst>
          </p:cNvPr>
          <p:cNvSpPr/>
          <p:nvPr/>
        </p:nvSpPr>
        <p:spPr>
          <a:xfrm>
            <a:off x="4395870" y="2765542"/>
            <a:ext cx="2159607" cy="2322093"/>
          </a:xfrm>
          <a:prstGeom prst="roundRect">
            <a:avLst/>
          </a:prstGeom>
          <a:solidFill>
            <a:srgbClr val="CC76A6">
              <a:alpha val="20000"/>
            </a:srgbClr>
          </a:solidFill>
          <a:ln>
            <a:solidFill>
              <a:srgbClr val="CC7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" sz="1350" dirty="0">
                <a:solidFill>
                  <a:schemeClr val="tx1"/>
                </a:solidFill>
              </a:rPr>
              <a:t>مجموعة من المبادرات الخاصة بأهداف التنمية المستدامة بشأن الأولويات الإضافية</a:t>
            </a:r>
          </a:p>
          <a:p>
            <a:pPr algn="ctr" rtl="1"/>
            <a:r>
              <a:rPr lang="ar" sz="1350" dirty="0">
                <a:solidFill>
                  <a:schemeClr val="tx1"/>
                </a:solidFill>
              </a:rPr>
              <a:t>[ استثمارات </a:t>
            </a:r>
            <a:r>
              <a:rPr lang="ar" sz="1350" b="1" dirty="0" err="1">
                <a:solidFill>
                  <a:schemeClr val="tx1"/>
                </a:solidFill>
              </a:rPr>
              <a:t>Wellcome </a:t>
            </a:r>
            <a:r>
              <a:rPr lang="ar" sz="1350" b="1" dirty="0">
                <a:solidFill>
                  <a:schemeClr val="tx1"/>
                </a:solidFill>
              </a:rPr>
              <a:t>Trust (WT) </a:t>
            </a:r>
            <a:br>
              <a:rPr lang="en-US" sz="1350" b="1" dirty="0">
                <a:solidFill>
                  <a:schemeClr val="tx1"/>
                </a:solidFill>
              </a:rPr>
            </a:br>
            <a:r>
              <a:rPr lang="ar" sz="1350" b="1" dirty="0">
                <a:solidFill>
                  <a:schemeClr val="tx1"/>
                </a:solidFill>
              </a:rPr>
              <a:t>الحالية والمستقبلية في مجالات الحلول الثلاثة </a:t>
            </a:r>
            <a:r>
              <a:rPr lang="ar" sz="1350" dirty="0">
                <a:solidFill>
                  <a:schemeClr val="tx1"/>
                </a:solidFill>
              </a:rPr>
              <a:t>]</a:t>
            </a:r>
            <a:endParaRPr lang="en-CA" sz="1350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E313E86-779A-6641-333B-94BDCCD43219}"/>
              </a:ext>
            </a:extLst>
          </p:cNvPr>
          <p:cNvSpPr/>
          <p:nvPr/>
        </p:nvSpPr>
        <p:spPr>
          <a:xfrm>
            <a:off x="6672407" y="2687849"/>
            <a:ext cx="2228050" cy="2399786"/>
          </a:xfrm>
          <a:prstGeom prst="roundRect">
            <a:avLst/>
          </a:prstGeom>
          <a:solidFill>
            <a:srgbClr val="CC76A6">
              <a:alpha val="20000"/>
            </a:srgbClr>
          </a:solidFill>
          <a:ln>
            <a:solidFill>
              <a:srgbClr val="CC7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" sz="1350" dirty="0">
                <a:solidFill>
                  <a:schemeClr val="tx1"/>
                </a:solidFill>
              </a:rPr>
              <a:t>مجموعة من المبادرات الخاصة بأهداف التنمية المستدامة والأولويات </a:t>
            </a:r>
            <a:br>
              <a:rPr lang="en-US" sz="1350" dirty="0">
                <a:solidFill>
                  <a:schemeClr val="tx1"/>
                </a:solidFill>
              </a:rPr>
            </a:br>
            <a:r>
              <a:rPr lang="ar" sz="1350" dirty="0">
                <a:solidFill>
                  <a:schemeClr val="tx1"/>
                </a:solidFill>
              </a:rPr>
              <a:t>الأخرى</a:t>
            </a:r>
          </a:p>
          <a:p>
            <a:pPr algn="ctr"/>
            <a:r>
              <a:rPr lang="ar" sz="1350" dirty="0">
                <a:solidFill>
                  <a:schemeClr val="tx1"/>
                </a:solidFill>
              </a:rPr>
              <a:t>[ </a:t>
            </a:r>
            <a:r>
              <a:rPr lang="ar" sz="1350" b="1" dirty="0">
                <a:solidFill>
                  <a:schemeClr val="tx1"/>
                </a:solidFill>
              </a:rPr>
              <a:t>الاستثمارات المستقبلية </a:t>
            </a:r>
            <a:br>
              <a:rPr lang="en-US" sz="1350" b="1" dirty="0">
                <a:solidFill>
                  <a:schemeClr val="tx1"/>
                </a:solidFill>
              </a:rPr>
            </a:br>
            <a:r>
              <a:rPr lang="ar" sz="1350" b="1" dirty="0">
                <a:solidFill>
                  <a:schemeClr val="tx1"/>
                </a:solidFill>
              </a:rPr>
              <a:t>من قبل الممولين الآخرين </a:t>
            </a:r>
            <a:r>
              <a:rPr lang="ar" sz="1350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951D5620-C1AA-D265-2F61-1B0BC7A50D50}"/>
              </a:ext>
            </a:extLst>
          </p:cNvPr>
          <p:cNvSpPr/>
          <p:nvPr/>
        </p:nvSpPr>
        <p:spPr>
          <a:xfrm>
            <a:off x="2251496" y="1463082"/>
            <a:ext cx="6481823" cy="1111731"/>
          </a:xfrm>
          <a:prstGeom prst="triangle">
            <a:avLst/>
          </a:prstGeom>
          <a:solidFill>
            <a:srgbClr val="CC76A6">
              <a:alpha val="5098"/>
            </a:srgbClr>
          </a:solidFill>
          <a:ln>
            <a:solidFill>
              <a:srgbClr val="CC7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4DD04A-F75C-DBDF-F4DC-67A7EE113ADC}"/>
              </a:ext>
            </a:extLst>
          </p:cNvPr>
          <p:cNvSpPr txBox="1"/>
          <p:nvPr/>
        </p:nvSpPr>
        <p:spPr>
          <a:xfrm>
            <a:off x="3198381" y="1633118"/>
            <a:ext cx="458805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" sz="1350" dirty="0"/>
              <a:t>رؤى قابلة للتنفيذ </a:t>
            </a:r>
            <a:br>
              <a:rPr lang="en-US" sz="1350" dirty="0"/>
            </a:br>
            <a:r>
              <a:rPr lang="ar" sz="1350" dirty="0"/>
              <a:t>يتم تقديمها بطرق مختلفة </a:t>
            </a:r>
            <a:br>
              <a:rPr lang="en-US" sz="1350" dirty="0"/>
            </a:br>
            <a:r>
              <a:rPr lang="ar" sz="1350" dirty="0"/>
              <a:t>لصناع القرار والقطاعات والمناطق واللغات المختلفة</a:t>
            </a:r>
          </a:p>
          <a:p>
            <a:pPr algn="ctr"/>
            <a:r>
              <a:rPr lang="ar" sz="1350" dirty="0"/>
              <a:t>[ </a:t>
            </a:r>
            <a:r>
              <a:rPr lang="ar" sz="1350" b="1" dirty="0"/>
              <a:t>الاستثمارات المستقبلية من قبل الممولين الآخرين </a:t>
            </a:r>
            <a:r>
              <a:rPr lang="ar" sz="1350" dirty="0"/>
              <a:t>]</a:t>
            </a:r>
          </a:p>
          <a:p>
            <a:pPr algn="ctr"/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E849A3-5970-2EEF-9818-1DF8B0B13DAE}"/>
              </a:ext>
            </a:extLst>
          </p:cNvPr>
          <p:cNvSpPr txBox="1"/>
          <p:nvPr/>
        </p:nvSpPr>
        <p:spPr>
          <a:xfrm>
            <a:off x="8938666" y="1554071"/>
            <a:ext cx="29468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" sz="1350" dirty="0"/>
              <a:t>أمثلة في قطاع التعليم:</a:t>
            </a:r>
          </a:p>
          <a:p>
            <a:pPr marL="266700" indent="-266700" algn="r" rtl="1">
              <a:buAutoNum type="arabicParenR"/>
            </a:pPr>
            <a:r>
              <a:rPr lang="ar" sz="1350" dirty="0"/>
              <a:t>أفضل المشتريات: </a:t>
            </a:r>
            <a:r>
              <a:rPr lang="ar" sz="1350" dirty="0">
                <a:hlinkClick r:id="rId3"/>
              </a:rPr>
              <a:t>GEEAP</a:t>
            </a:r>
            <a:endParaRPr lang="en-CA" sz="1350" dirty="0"/>
          </a:p>
          <a:p>
            <a:pPr marL="266700" indent="-266700" algn="r" rtl="1">
              <a:buAutoNum type="arabicParenR"/>
            </a:pPr>
            <a:r>
              <a:rPr lang="ar" sz="1350" dirty="0"/>
              <a:t>النهج الواسع: </a:t>
            </a:r>
            <a:r>
              <a:rPr lang="ar" sz="1350" dirty="0">
                <a:hlinkClick r:id="rId4"/>
              </a:rPr>
              <a:t>EEF</a:t>
            </a:r>
            <a:endParaRPr lang="en-CA" sz="1350" dirty="0"/>
          </a:p>
          <a:p>
            <a:pPr marL="266700" indent="-266700" algn="r" rtl="1">
              <a:buAutoNum type="arabicParenR"/>
            </a:pPr>
            <a:r>
              <a:rPr lang="ar" sz="1350" dirty="0"/>
              <a:t>البرامج ذات العلامة التجارية: </a:t>
            </a:r>
            <a:r>
              <a:rPr lang="ar" sz="1350" dirty="0">
                <a:hlinkClick r:id="rId5"/>
              </a:rPr>
              <a:t>IES WWC</a:t>
            </a:r>
            <a:endParaRPr lang="en-CA" sz="135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0318859-FCBF-101C-BA87-5DE31C3C4B2B}"/>
              </a:ext>
            </a:extLst>
          </p:cNvPr>
          <p:cNvCxnSpPr>
            <a:cxnSpLocks/>
          </p:cNvCxnSpPr>
          <p:nvPr/>
        </p:nvCxnSpPr>
        <p:spPr>
          <a:xfrm flipV="1">
            <a:off x="7786432" y="1703823"/>
            <a:ext cx="1077295" cy="6548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031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FA81C0-0E70-691B-D8C3-5C7B83226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" dirty="0"/>
              <a:t>ستشمل عملية تخطيط شركة التأمين الاجتماعي العديد من فئات "أصحاب المصالح"، وخاصة أولئك الموجودين الآن في الدائرتين على اليسار والدائرتين على اليمين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5FCE095-3F4C-B396-9B84-96E16F7A31B1}"/>
              </a:ext>
            </a:extLst>
          </p:cNvPr>
          <p:cNvGrpSpPr/>
          <p:nvPr/>
        </p:nvGrpSpPr>
        <p:grpSpPr>
          <a:xfrm>
            <a:off x="4280349" y="1384795"/>
            <a:ext cx="7720878" cy="5290490"/>
            <a:chOff x="512710" y="1384795"/>
            <a:chExt cx="7720878" cy="529049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3E2407A-A1F2-3192-D51E-F926EA42F81D}"/>
                </a:ext>
              </a:extLst>
            </p:cNvPr>
            <p:cNvGrpSpPr/>
            <p:nvPr/>
          </p:nvGrpSpPr>
          <p:grpSpPr>
            <a:xfrm>
              <a:off x="648785" y="1858141"/>
              <a:ext cx="2548680" cy="2241402"/>
              <a:chOff x="5453274" y="1927489"/>
              <a:chExt cx="2548680" cy="2241402"/>
            </a:xfrm>
          </p:grpSpPr>
          <p:sp>
            <p:nvSpPr>
              <p:cNvPr id="26" name="Freeform 5">
                <a:extLst>
                  <a:ext uri="{FF2B5EF4-FFF2-40B4-BE49-F238E27FC236}">
                    <a16:creationId xmlns:a16="http://schemas.microsoft.com/office/drawing/2014/main" id="{783FA006-A832-F7FB-B34F-0492066100BA}"/>
                  </a:ext>
                </a:extLst>
              </p:cNvPr>
              <p:cNvSpPr/>
              <p:nvPr/>
            </p:nvSpPr>
            <p:spPr>
              <a:xfrm>
                <a:off x="5522399" y="1927489"/>
                <a:ext cx="2345993" cy="2241402"/>
              </a:xfrm>
              <a:custGeom>
                <a:avLst/>
                <a:gdLst>
                  <a:gd name="connsiteX0" fmla="*/ 0 w 3251200"/>
                  <a:gd name="connsiteY0" fmla="*/ 1625600 h 3251200"/>
                  <a:gd name="connsiteX1" fmla="*/ 1625600 w 3251200"/>
                  <a:gd name="connsiteY1" fmla="*/ 0 h 3251200"/>
                  <a:gd name="connsiteX2" fmla="*/ 3251200 w 3251200"/>
                  <a:gd name="connsiteY2" fmla="*/ 1625600 h 3251200"/>
                  <a:gd name="connsiteX3" fmla="*/ 1625600 w 3251200"/>
                  <a:gd name="connsiteY3" fmla="*/ 3251200 h 3251200"/>
                  <a:gd name="connsiteX4" fmla="*/ 0 w 3251200"/>
                  <a:gd name="connsiteY4" fmla="*/ 1625600 h 325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1200" h="3251200">
                    <a:moveTo>
                      <a:pt x="0" y="1625600"/>
                    </a:moveTo>
                    <a:cubicBezTo>
                      <a:pt x="0" y="727806"/>
                      <a:pt x="727806" y="0"/>
                      <a:pt x="1625600" y="0"/>
                    </a:cubicBezTo>
                    <a:cubicBezTo>
                      <a:pt x="2523394" y="0"/>
                      <a:pt x="3251200" y="727806"/>
                      <a:pt x="3251200" y="1625600"/>
                    </a:cubicBezTo>
                    <a:cubicBezTo>
                      <a:pt x="3251200" y="2523394"/>
                      <a:pt x="2523394" y="3251200"/>
                      <a:pt x="1625600" y="3251200"/>
                    </a:cubicBezTo>
                    <a:cubicBezTo>
                      <a:pt x="727806" y="3251200"/>
                      <a:pt x="0" y="2523394"/>
                      <a:pt x="0" y="1625600"/>
                    </a:cubicBezTo>
                    <a:close/>
                  </a:path>
                </a:pathLst>
              </a:custGeom>
              <a:solidFill>
                <a:srgbClr val="E7E6E6">
                  <a:alpha val="49804"/>
                </a:srgb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433494" tIns="568960" rIns="433493" bIns="1219200" numCol="1" spcCol="1270" anchor="ctr" anchorCtr="0">
                <a:noAutofit/>
              </a:bodyPr>
              <a:lstStyle/>
              <a:p>
                <a:pPr marL="0" lvl="0" indent="0" algn="ctr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400" kern="1200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A82612C-C8D7-798F-B7E4-383C91AB5C9D}"/>
                  </a:ext>
                </a:extLst>
              </p:cNvPr>
              <p:cNvSpPr txBox="1"/>
              <p:nvPr/>
            </p:nvSpPr>
            <p:spPr>
              <a:xfrm>
                <a:off x="5453274" y="2163876"/>
                <a:ext cx="2548680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1466850" rtl="1" eaLnBrk="1" fontAlgn="auto" latinLnBrk="0" hangingPunct="1">
                  <a:spcBef>
                    <a:spcPct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ar" sz="16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شبكات </a:t>
                </a:r>
                <a:b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effectLst/>
                    <a:highlight>
                      <a:srgbClr val="FFFF00"/>
                    </a:highlight>
                    <a:uLnTx/>
                    <a:uFillTx/>
                    <a:latin typeface="Arial" panose="020B0604020202020204"/>
                    <a:ea typeface="+mn-ea"/>
                    <a:cs typeface="+mn-cs"/>
                  </a:rPr>
                </a:br>
                <a:r>
                  <a:rPr kumimoji="0" lang="ar" sz="15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سماسرة المعرفة </a:t>
                </a:r>
                <a:b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</a:br>
                <a:r>
                  <a:rPr kumimoji="0" lang="ar" sz="15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والمستشارين العلميين </a:t>
                </a:r>
                <a:b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</a:br>
                <a:r>
                  <a:rPr lang="ar" sz="1400" b="1" dirty="0">
                    <a:latin typeface="Arial" panose="020B0604020202020204"/>
                  </a:rPr>
                  <a:t>وسطاء الأدلة</a:t>
                </a:r>
                <a:br>
                  <a:rPr lang="en-US" sz="1400" b="1" dirty="0">
                    <a:latin typeface="Arial" panose="020B0604020202020204"/>
                  </a:rPr>
                </a:br>
                <a:endParaRPr lang="en-US" sz="1200" b="1" dirty="0">
                  <a:latin typeface="Arial" panose="020B0604020202020204"/>
                </a:endParaRPr>
              </a:p>
              <a:p>
                <a:pPr marL="0" marR="0" lvl="0" indent="0" algn="ctr" defTabSz="1466850" rtl="1" eaLnBrk="1" fontAlgn="auto" latinLnBrk="0" hangingPunct="1">
                  <a:spcBef>
                    <a:spcPct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lang="ar" sz="1200" dirty="0">
                    <a:latin typeface="Arial" panose="020B0604020202020204"/>
                  </a:rPr>
                  <a:t>(على سبيل المثال، AEN و</a:t>
                </a:r>
                <a:endParaRPr lang="en-US" sz="1200" dirty="0">
                  <a:latin typeface="Arial" panose="020B0604020202020204"/>
                </a:endParaRPr>
              </a:p>
              <a:p>
                <a:pPr marL="0" marR="0" lvl="0" indent="0" algn="ctr" defTabSz="1466850" rtl="1" eaLnBrk="1" fontAlgn="auto" latinLnBrk="0" hangingPunct="1">
                  <a:spcBef>
                    <a:spcPct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lang="ar" sz="1200" dirty="0">
                    <a:latin typeface="Arial" panose="020B0604020202020204"/>
                  </a:rPr>
                  <a:t> HubLAC و </a:t>
                </a:r>
                <a:br>
                  <a:rPr lang="en-US" sz="1200" dirty="0">
                    <a:latin typeface="Arial" panose="020B0604020202020204"/>
                  </a:rPr>
                </a:br>
                <a:r>
                  <a:rPr lang="ar" sz="1200" dirty="0">
                    <a:latin typeface="Arial" panose="020B0604020202020204"/>
                  </a:rPr>
                  <a:t>INGSA وRFICS)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F616F32-535B-3354-8F9E-839E580A55C3}"/>
                </a:ext>
              </a:extLst>
            </p:cNvPr>
            <p:cNvGrpSpPr/>
            <p:nvPr/>
          </p:nvGrpSpPr>
          <p:grpSpPr>
            <a:xfrm>
              <a:off x="512710" y="4207092"/>
              <a:ext cx="2934094" cy="2241402"/>
              <a:chOff x="5377029" y="4269230"/>
              <a:chExt cx="2934094" cy="2241402"/>
            </a:xfrm>
          </p:grpSpPr>
          <p:sp>
            <p:nvSpPr>
              <p:cNvPr id="33" name="Freeform 5">
                <a:extLst>
                  <a:ext uri="{FF2B5EF4-FFF2-40B4-BE49-F238E27FC236}">
                    <a16:creationId xmlns:a16="http://schemas.microsoft.com/office/drawing/2014/main" id="{6B3B21FA-1910-E756-0514-A55C05C53E4B}"/>
                  </a:ext>
                </a:extLst>
              </p:cNvPr>
              <p:cNvSpPr/>
              <p:nvPr/>
            </p:nvSpPr>
            <p:spPr>
              <a:xfrm>
                <a:off x="5635067" y="4269230"/>
                <a:ext cx="2345993" cy="2241402"/>
              </a:xfrm>
              <a:custGeom>
                <a:avLst/>
                <a:gdLst>
                  <a:gd name="connsiteX0" fmla="*/ 0 w 3251200"/>
                  <a:gd name="connsiteY0" fmla="*/ 1625600 h 3251200"/>
                  <a:gd name="connsiteX1" fmla="*/ 1625600 w 3251200"/>
                  <a:gd name="connsiteY1" fmla="*/ 0 h 3251200"/>
                  <a:gd name="connsiteX2" fmla="*/ 3251200 w 3251200"/>
                  <a:gd name="connsiteY2" fmla="*/ 1625600 h 3251200"/>
                  <a:gd name="connsiteX3" fmla="*/ 1625600 w 3251200"/>
                  <a:gd name="connsiteY3" fmla="*/ 3251200 h 3251200"/>
                  <a:gd name="connsiteX4" fmla="*/ 0 w 3251200"/>
                  <a:gd name="connsiteY4" fmla="*/ 1625600 h 325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1200" h="3251200">
                    <a:moveTo>
                      <a:pt x="0" y="1625600"/>
                    </a:moveTo>
                    <a:cubicBezTo>
                      <a:pt x="0" y="727806"/>
                      <a:pt x="727806" y="0"/>
                      <a:pt x="1625600" y="0"/>
                    </a:cubicBezTo>
                    <a:cubicBezTo>
                      <a:pt x="2523394" y="0"/>
                      <a:pt x="3251200" y="727806"/>
                      <a:pt x="3251200" y="1625600"/>
                    </a:cubicBezTo>
                    <a:cubicBezTo>
                      <a:pt x="3251200" y="2523394"/>
                      <a:pt x="2523394" y="3251200"/>
                      <a:pt x="1625600" y="3251200"/>
                    </a:cubicBezTo>
                    <a:cubicBezTo>
                      <a:pt x="727806" y="3251200"/>
                      <a:pt x="0" y="2523394"/>
                      <a:pt x="0" y="1625600"/>
                    </a:cubicBezTo>
                    <a:close/>
                  </a:path>
                </a:pathLst>
              </a:custGeom>
              <a:solidFill>
                <a:srgbClr val="E7E6E6">
                  <a:alpha val="49804"/>
                </a:srgb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433494" tIns="568960" rIns="433493" bIns="1219200" numCol="1" spcCol="1270" anchor="ctr" anchorCtr="0">
                <a:noAutofit/>
              </a:bodyPr>
              <a:lstStyle/>
              <a:p>
                <a:pPr marL="0" lvl="0" indent="0" algn="ctr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400" kern="12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A2C31E4-96DA-CC9C-8D7F-B99857FD2269}"/>
                  </a:ext>
                </a:extLst>
              </p:cNvPr>
              <p:cNvSpPr txBox="1"/>
              <p:nvPr/>
            </p:nvSpPr>
            <p:spPr>
              <a:xfrm>
                <a:off x="5377029" y="4771075"/>
                <a:ext cx="2934094" cy="14157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1466850" rtl="1" eaLnBrk="1" fontAlgn="auto" latinLnBrk="0" hangingPunct="1">
                  <a:spcBef>
                    <a:spcPct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lang="ar" sz="1500" dirty="0">
                    <a:latin typeface="Arial" panose="020B0604020202020204"/>
                  </a:rPr>
                  <a:t>مجموعة اهتمامات الممولين </a:t>
                </a:r>
                <a:b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</a:br>
                <a:r>
                  <a:rPr lang="ar" sz="1400" b="1" dirty="0">
                    <a:latin typeface="Arial" panose="020B0604020202020204"/>
                  </a:rPr>
                  <a:t>البحث في </a:t>
                </a:r>
                <a:r>
                  <a:rPr kumimoji="0" lang="ar" sz="1400" b="1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المجالات ذات الصلة</a:t>
                </a:r>
                <a:r>
                  <a:rPr lang="ar" sz="1400" dirty="0">
                    <a:latin typeface="Arial" panose="020B0604020202020204"/>
                  </a:rPr>
                  <a:t> </a:t>
                </a:r>
                <a:br>
                  <a:rPr lang="en-US" sz="1400" dirty="0">
                    <a:latin typeface="Arial" panose="020B0604020202020204"/>
                  </a:rPr>
                </a:br>
                <a:r>
                  <a:rPr lang="ar" sz="1400" dirty="0">
                    <a:latin typeface="Arial" panose="020B0604020202020204"/>
                  </a:rPr>
                  <a:t>(كل من تجميع الأدلة </a:t>
                </a:r>
                <a:br>
                  <a:rPr lang="en-US" sz="1400" dirty="0">
                    <a:latin typeface="Arial" panose="020B0604020202020204"/>
                  </a:rPr>
                </a:br>
                <a:r>
                  <a:rPr lang="ar" sz="1400" dirty="0">
                    <a:latin typeface="Arial" panose="020B0604020202020204"/>
                  </a:rPr>
                  <a:t>والبحث الأساسي)</a:t>
                </a:r>
              </a:p>
              <a:p>
                <a:pPr marL="0" marR="0" lvl="0" indent="0" algn="ctr" defTabSz="1466850" rtl="1" eaLnBrk="1" fontAlgn="auto" latinLnBrk="0" hangingPunct="1">
                  <a:spcBef>
                    <a:spcPct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lang="ar" sz="1400" b="1" dirty="0">
                    <a:latin typeface="Arial" panose="020B0604020202020204"/>
                  </a:rPr>
                  <a:t>وأنواع </a:t>
                </a:r>
                <a:r>
                  <a:rPr kumimoji="0" lang="ar" sz="1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أخرى </a:t>
                </a:r>
                <a:r>
                  <a:rPr lang="ar" sz="1400" b="1" dirty="0">
                    <a:latin typeface="Arial" panose="020B0604020202020204"/>
                  </a:rPr>
                  <a:t>من </a:t>
                </a:r>
                <a:br>
                  <a:rPr lang="en-US" sz="1400" b="1" dirty="0">
                    <a:latin typeface="Arial" panose="020B0604020202020204"/>
                  </a:rPr>
                </a:br>
                <a:r>
                  <a:rPr lang="ar" sz="1400" b="1" dirty="0">
                    <a:latin typeface="Arial" panose="020B0604020202020204"/>
                  </a:rPr>
                  <a:t>الممولين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EE26E3A-D46C-8158-F70E-0FA2A2183901}"/>
                </a:ext>
              </a:extLst>
            </p:cNvPr>
            <p:cNvGrpSpPr/>
            <p:nvPr/>
          </p:nvGrpSpPr>
          <p:grpSpPr>
            <a:xfrm>
              <a:off x="5299494" y="4220530"/>
              <a:ext cx="2934094" cy="2241402"/>
              <a:chOff x="456078" y="4220530"/>
              <a:chExt cx="2934094" cy="2241402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7F908067-ECAA-3C73-239C-4020768EE514}"/>
                  </a:ext>
                </a:extLst>
              </p:cNvPr>
              <p:cNvSpPr/>
              <p:nvPr/>
            </p:nvSpPr>
            <p:spPr>
              <a:xfrm>
                <a:off x="772402" y="4220530"/>
                <a:ext cx="2345993" cy="2241402"/>
              </a:xfrm>
              <a:custGeom>
                <a:avLst/>
                <a:gdLst>
                  <a:gd name="connsiteX0" fmla="*/ 0 w 3251200"/>
                  <a:gd name="connsiteY0" fmla="*/ 1625600 h 3251200"/>
                  <a:gd name="connsiteX1" fmla="*/ 1625600 w 3251200"/>
                  <a:gd name="connsiteY1" fmla="*/ 0 h 3251200"/>
                  <a:gd name="connsiteX2" fmla="*/ 3251200 w 3251200"/>
                  <a:gd name="connsiteY2" fmla="*/ 1625600 h 3251200"/>
                  <a:gd name="connsiteX3" fmla="*/ 1625600 w 3251200"/>
                  <a:gd name="connsiteY3" fmla="*/ 3251200 h 3251200"/>
                  <a:gd name="connsiteX4" fmla="*/ 0 w 3251200"/>
                  <a:gd name="connsiteY4" fmla="*/ 1625600 h 325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1200" h="3251200">
                    <a:moveTo>
                      <a:pt x="0" y="1625600"/>
                    </a:moveTo>
                    <a:cubicBezTo>
                      <a:pt x="0" y="727806"/>
                      <a:pt x="727806" y="0"/>
                      <a:pt x="1625600" y="0"/>
                    </a:cubicBezTo>
                    <a:cubicBezTo>
                      <a:pt x="2523394" y="0"/>
                      <a:pt x="3251200" y="727806"/>
                      <a:pt x="3251200" y="1625600"/>
                    </a:cubicBezTo>
                    <a:cubicBezTo>
                      <a:pt x="3251200" y="2523394"/>
                      <a:pt x="2523394" y="3251200"/>
                      <a:pt x="1625600" y="3251200"/>
                    </a:cubicBezTo>
                    <a:cubicBezTo>
                      <a:pt x="727806" y="3251200"/>
                      <a:pt x="0" y="2523394"/>
                      <a:pt x="0" y="1625600"/>
                    </a:cubicBezTo>
                    <a:close/>
                  </a:path>
                </a:pathLst>
              </a:custGeom>
              <a:solidFill>
                <a:srgbClr val="E7E6E6">
                  <a:alpha val="49804"/>
                </a:srgb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433494" tIns="568960" rIns="433493" bIns="1219200" numCol="1" spcCol="1270" anchor="ctr" anchorCtr="0">
                <a:noAutofit/>
              </a:bodyPr>
              <a:lstStyle/>
              <a:p>
                <a:pPr marL="0" lvl="0" indent="0" algn="ctr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400" kern="1200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010D3EB-3589-79D8-F699-DCC0198DA132}"/>
                  </a:ext>
                </a:extLst>
              </p:cNvPr>
              <p:cNvSpPr txBox="1"/>
              <p:nvPr/>
            </p:nvSpPr>
            <p:spPr>
              <a:xfrm>
                <a:off x="456078" y="4774378"/>
                <a:ext cx="2934094" cy="1231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1466850" rtl="1" eaLnBrk="1" fontAlgn="auto" latinLnBrk="0" hangingPunct="1">
                  <a:spcBef>
                    <a:spcPct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ar" sz="15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بناء </a:t>
                </a:r>
                <a:b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</a:br>
                <a:r>
                  <a:rPr kumimoji="0" lang="ar" sz="15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دليل عالمي للتوليف</a:t>
                </a:r>
              </a:p>
              <a:p>
                <a:pPr marL="0" marR="0" lvl="0" indent="0" algn="ctr" defTabSz="1466850" rtl="1" eaLnBrk="1" fontAlgn="auto" latinLnBrk="0" hangingPunct="1">
                  <a:spcBef>
                    <a:spcPct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ar" sz="1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مجموعات تجميع الأدلة </a:t>
                </a:r>
                <a:b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</a:br>
                <a:r>
                  <a:rPr kumimoji="0" lang="ar" sz="15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المجتمعية (BGESC)</a:t>
                </a:r>
                <a:b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</a:b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E671843-247C-C3B2-8436-E4E5D7AA17B7}"/>
                </a:ext>
              </a:extLst>
            </p:cNvPr>
            <p:cNvGrpSpPr/>
            <p:nvPr/>
          </p:nvGrpSpPr>
          <p:grpSpPr>
            <a:xfrm>
              <a:off x="2923281" y="4433883"/>
              <a:ext cx="2934094" cy="2241402"/>
              <a:chOff x="2923281" y="4433883"/>
              <a:chExt cx="2934094" cy="2241402"/>
            </a:xfrm>
          </p:grpSpPr>
          <p:sp>
            <p:nvSpPr>
              <p:cNvPr id="4" name="Freeform 5">
                <a:extLst>
                  <a:ext uri="{FF2B5EF4-FFF2-40B4-BE49-F238E27FC236}">
                    <a16:creationId xmlns:a16="http://schemas.microsoft.com/office/drawing/2014/main" id="{F9AAFD23-4F29-111D-8368-4F23377FA2ED}"/>
                  </a:ext>
                </a:extLst>
              </p:cNvPr>
              <p:cNvSpPr/>
              <p:nvPr/>
            </p:nvSpPr>
            <p:spPr>
              <a:xfrm>
                <a:off x="3217332" y="4433883"/>
                <a:ext cx="2345993" cy="2241402"/>
              </a:xfrm>
              <a:custGeom>
                <a:avLst/>
                <a:gdLst>
                  <a:gd name="connsiteX0" fmla="*/ 0 w 3251200"/>
                  <a:gd name="connsiteY0" fmla="*/ 1625600 h 3251200"/>
                  <a:gd name="connsiteX1" fmla="*/ 1625600 w 3251200"/>
                  <a:gd name="connsiteY1" fmla="*/ 0 h 3251200"/>
                  <a:gd name="connsiteX2" fmla="*/ 3251200 w 3251200"/>
                  <a:gd name="connsiteY2" fmla="*/ 1625600 h 3251200"/>
                  <a:gd name="connsiteX3" fmla="*/ 1625600 w 3251200"/>
                  <a:gd name="connsiteY3" fmla="*/ 3251200 h 3251200"/>
                  <a:gd name="connsiteX4" fmla="*/ 0 w 3251200"/>
                  <a:gd name="connsiteY4" fmla="*/ 1625600 h 325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1200" h="3251200">
                    <a:moveTo>
                      <a:pt x="0" y="1625600"/>
                    </a:moveTo>
                    <a:cubicBezTo>
                      <a:pt x="0" y="727806"/>
                      <a:pt x="727806" y="0"/>
                      <a:pt x="1625600" y="0"/>
                    </a:cubicBezTo>
                    <a:cubicBezTo>
                      <a:pt x="2523394" y="0"/>
                      <a:pt x="3251200" y="727806"/>
                      <a:pt x="3251200" y="1625600"/>
                    </a:cubicBezTo>
                    <a:cubicBezTo>
                      <a:pt x="3251200" y="2523394"/>
                      <a:pt x="2523394" y="3251200"/>
                      <a:pt x="1625600" y="3251200"/>
                    </a:cubicBezTo>
                    <a:cubicBezTo>
                      <a:pt x="727806" y="3251200"/>
                      <a:pt x="0" y="2523394"/>
                      <a:pt x="0" y="1625600"/>
                    </a:cubicBezTo>
                    <a:close/>
                  </a:path>
                </a:pathLst>
              </a:custGeom>
              <a:solidFill>
                <a:srgbClr val="E7E6E6">
                  <a:alpha val="49804"/>
                </a:srgb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433494" tIns="568960" rIns="433493" bIns="1219200" numCol="1" spcCol="1270" anchor="ctr" anchorCtr="0">
                <a:noAutofit/>
              </a:bodyPr>
              <a:lstStyle/>
              <a:p>
                <a:pPr marL="0" lvl="0" indent="0" algn="ctr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400" kern="1200" dirty="0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A12A25-0B16-C2FF-3AED-F6AE3C5463D8}"/>
                  </a:ext>
                </a:extLst>
              </p:cNvPr>
              <p:cNvSpPr txBox="1"/>
              <p:nvPr/>
            </p:nvSpPr>
            <p:spPr>
              <a:xfrm>
                <a:off x="2923281" y="4785507"/>
                <a:ext cx="2934094" cy="16619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1466850" rtl="1" eaLnBrk="1" fontAlgn="auto" latinLnBrk="0" hangingPunct="1">
                  <a:spcBef>
                    <a:spcPct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ar" sz="15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مجلس الحدود</a:t>
                </a:r>
              </a:p>
              <a:p>
                <a:pPr marL="0" marR="0" lvl="0" indent="0" algn="ctr" defTabSz="1466850" rtl="1" eaLnBrk="1" fontAlgn="auto" latinLnBrk="0" hangingPunct="1">
                  <a:spcBef>
                    <a:spcPct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ar" sz="15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المفاتيح ( </a:t>
                </a:r>
                <a:r>
                  <a:rPr kumimoji="0" lang="ar" sz="15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CoBS </a:t>
                </a:r>
                <a:r>
                  <a:rPr kumimoji="0" lang="ar" sz="15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) </a:t>
                </a:r>
                <a:b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</a:br>
                <a:r>
                  <a:rPr lang="ar" sz="1400" b="1" dirty="0">
                    <a:latin typeface="Arial" panose="020B0604020202020204"/>
                  </a:rPr>
                  <a:t>التي تقود </a:t>
                </a:r>
                <a:br>
                  <a:rPr lang="en-US" sz="1400" b="1" dirty="0">
                    <a:latin typeface="Arial" panose="020B0604020202020204"/>
                  </a:rPr>
                </a:br>
                <a:r>
                  <a:rPr lang="ar" sz="1400" b="1" dirty="0">
                    <a:latin typeface="Arial" panose="020B0604020202020204"/>
                  </a:rPr>
                  <a:t>أشكالًا أخرى من الأدلة </a:t>
                </a:r>
                <a:br>
                  <a:rPr lang="en-US" sz="1400" dirty="0">
                    <a:latin typeface="Arial" panose="020B0604020202020204"/>
                  </a:rPr>
                </a:br>
                <a:r>
                  <a:rPr lang="ar" sz="1400" dirty="0">
                    <a:latin typeface="Arial" panose="020B0604020202020204"/>
                  </a:rPr>
                  <a:t>(على سبيل المثال، تحليلات البيانات، </a:t>
                </a:r>
                <a:br>
                  <a:rPr lang="en-US" sz="1400" dirty="0">
                    <a:latin typeface="Arial" panose="020B0604020202020204"/>
                  </a:rPr>
                </a:br>
                <a:r>
                  <a:rPr lang="ar" sz="1400" dirty="0">
                    <a:latin typeface="Arial" panose="020B0604020202020204"/>
                  </a:rPr>
                  <a:t>والتقييم، </a:t>
                </a:r>
                <a:r>
                  <a:rPr lang="ar" sz="1400" dirty="0" err="1">
                    <a:latin typeface="Arial" panose="020B0604020202020204"/>
                  </a:rPr>
                  <a:t>والسلوكيات)</a:t>
                </a:r>
                <a:endParaRPr lang="en-US" sz="1400" dirty="0">
                  <a:latin typeface="Arial" panose="020B0604020202020204"/>
                </a:endParaRPr>
              </a:p>
              <a:p>
                <a:pPr marL="0" marR="0" lvl="0" indent="0" algn="ctr" defTabSz="1466850" rtl="1" eaLnBrk="1" fontAlgn="auto" latinLnBrk="0" hangingPunct="1">
                  <a:spcBef>
                    <a:spcPct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lang="ar" sz="1400" dirty="0">
                    <a:latin typeface="Arial" panose="020B0604020202020204"/>
                  </a:rPr>
                  <a:t>علوم)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65F9FFE-EC96-E797-75A2-D61B65294C9C}"/>
                </a:ext>
              </a:extLst>
            </p:cNvPr>
            <p:cNvGrpSpPr/>
            <p:nvPr/>
          </p:nvGrpSpPr>
          <p:grpSpPr>
            <a:xfrm>
              <a:off x="5539030" y="1858141"/>
              <a:ext cx="2345993" cy="2241402"/>
              <a:chOff x="714391" y="1858141"/>
              <a:chExt cx="2345993" cy="2241402"/>
            </a:xfrm>
          </p:grpSpPr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5FC3F16A-9786-23D4-F49E-359394838B93}"/>
                  </a:ext>
                </a:extLst>
              </p:cNvPr>
              <p:cNvSpPr/>
              <p:nvPr/>
            </p:nvSpPr>
            <p:spPr>
              <a:xfrm>
                <a:off x="714391" y="1858141"/>
                <a:ext cx="2345993" cy="2241402"/>
              </a:xfrm>
              <a:custGeom>
                <a:avLst/>
                <a:gdLst>
                  <a:gd name="connsiteX0" fmla="*/ 0 w 3251200"/>
                  <a:gd name="connsiteY0" fmla="*/ 1625600 h 3251200"/>
                  <a:gd name="connsiteX1" fmla="*/ 1625600 w 3251200"/>
                  <a:gd name="connsiteY1" fmla="*/ 0 h 3251200"/>
                  <a:gd name="connsiteX2" fmla="*/ 3251200 w 3251200"/>
                  <a:gd name="connsiteY2" fmla="*/ 1625600 h 3251200"/>
                  <a:gd name="connsiteX3" fmla="*/ 1625600 w 3251200"/>
                  <a:gd name="connsiteY3" fmla="*/ 3251200 h 3251200"/>
                  <a:gd name="connsiteX4" fmla="*/ 0 w 3251200"/>
                  <a:gd name="connsiteY4" fmla="*/ 1625600 h 325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1200" h="3251200">
                    <a:moveTo>
                      <a:pt x="0" y="1625600"/>
                    </a:moveTo>
                    <a:cubicBezTo>
                      <a:pt x="0" y="727806"/>
                      <a:pt x="727806" y="0"/>
                      <a:pt x="1625600" y="0"/>
                    </a:cubicBezTo>
                    <a:cubicBezTo>
                      <a:pt x="2523394" y="0"/>
                      <a:pt x="3251200" y="727806"/>
                      <a:pt x="3251200" y="1625600"/>
                    </a:cubicBezTo>
                    <a:cubicBezTo>
                      <a:pt x="3251200" y="2523394"/>
                      <a:pt x="2523394" y="3251200"/>
                      <a:pt x="1625600" y="3251200"/>
                    </a:cubicBezTo>
                    <a:cubicBezTo>
                      <a:pt x="727806" y="3251200"/>
                      <a:pt x="0" y="2523394"/>
                      <a:pt x="0" y="1625600"/>
                    </a:cubicBezTo>
                    <a:close/>
                  </a:path>
                </a:pathLst>
              </a:custGeom>
              <a:solidFill>
                <a:srgbClr val="E7E6E6">
                  <a:alpha val="49804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433494" tIns="568960" rIns="433493" bIns="1219200" numCol="1" spcCol="1270" anchor="ctr" anchorCtr="0">
                <a:noAutofit/>
              </a:bodyPr>
              <a:lstStyle/>
              <a:p>
                <a:pPr marL="0" lvl="0" indent="0" algn="ctr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400" kern="1200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1995BDA-7A20-6831-7158-88ED9A640B77}"/>
                  </a:ext>
                </a:extLst>
              </p:cNvPr>
              <p:cNvSpPr txBox="1"/>
              <p:nvPr/>
            </p:nvSpPr>
            <p:spPr>
              <a:xfrm>
                <a:off x="782572" y="2177496"/>
                <a:ext cx="2228777" cy="16466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1466850" rtl="1" eaLnBrk="1" fontAlgn="auto" latinLnBrk="0" hangingPunct="1">
                  <a:spcBef>
                    <a:spcPct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ar" sz="15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التحالف </a:t>
                </a:r>
                <a:b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</a:br>
                <a:r>
                  <a:rPr kumimoji="0" lang="ar" sz="15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العالمي لتجميع أهداف التنمية المستدامة </a:t>
                </a:r>
                <a:b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</a:br>
                <a:r>
                  <a:rPr kumimoji="0" lang="ar" sz="1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وكالات ومكاتب الأمم المتحدة </a:t>
                </a:r>
                <a:br>
                  <a:rPr lang="en-US" sz="1400" b="1" dirty="0">
                    <a:latin typeface="Arial" panose="020B0604020202020204"/>
                  </a:rPr>
                </a:br>
                <a:r>
                  <a:rPr lang="ar" sz="1400" dirty="0">
                    <a:latin typeface="Arial" panose="020B0604020202020204"/>
                  </a:rPr>
                  <a:t>(والبنوك المتعددة الأطراف والشراكات التمويلية الدولية </a:t>
                </a:r>
                <a:br>
                  <a:rPr lang="en-US" sz="1400" dirty="0">
                    <a:latin typeface="Arial" panose="020B0604020202020204"/>
                  </a:rPr>
                </a:br>
                <a:r>
                  <a:rPr lang="ar" sz="1400" dirty="0">
                    <a:latin typeface="Arial" panose="020B0604020202020204"/>
                  </a:rPr>
                  <a:t>والمجالس الاستشارية </a:t>
                </a:r>
                <a:endParaRPr kumimoji="0" lang="en-US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F4FC474-D173-9371-0BC2-03DE411D487E}"/>
                </a:ext>
              </a:extLst>
            </p:cNvPr>
            <p:cNvGrpSpPr/>
            <p:nvPr/>
          </p:nvGrpSpPr>
          <p:grpSpPr>
            <a:xfrm>
              <a:off x="2824344" y="1384795"/>
              <a:ext cx="2934094" cy="2241402"/>
              <a:chOff x="2824344" y="1384795"/>
              <a:chExt cx="2934094" cy="2241402"/>
            </a:xfrm>
          </p:grpSpPr>
          <p:sp>
            <p:nvSpPr>
              <p:cNvPr id="22" name="Freeform 5">
                <a:extLst>
                  <a:ext uri="{FF2B5EF4-FFF2-40B4-BE49-F238E27FC236}">
                    <a16:creationId xmlns:a16="http://schemas.microsoft.com/office/drawing/2014/main" id="{0D143ABD-7CE4-FF0D-27A7-8AB68190C196}"/>
                  </a:ext>
                </a:extLst>
              </p:cNvPr>
              <p:cNvSpPr/>
              <p:nvPr/>
            </p:nvSpPr>
            <p:spPr>
              <a:xfrm>
                <a:off x="3118395" y="1384795"/>
                <a:ext cx="2345993" cy="2241402"/>
              </a:xfrm>
              <a:custGeom>
                <a:avLst/>
                <a:gdLst>
                  <a:gd name="connsiteX0" fmla="*/ 0 w 3251200"/>
                  <a:gd name="connsiteY0" fmla="*/ 1625600 h 3251200"/>
                  <a:gd name="connsiteX1" fmla="*/ 1625600 w 3251200"/>
                  <a:gd name="connsiteY1" fmla="*/ 0 h 3251200"/>
                  <a:gd name="connsiteX2" fmla="*/ 3251200 w 3251200"/>
                  <a:gd name="connsiteY2" fmla="*/ 1625600 h 3251200"/>
                  <a:gd name="connsiteX3" fmla="*/ 1625600 w 3251200"/>
                  <a:gd name="connsiteY3" fmla="*/ 3251200 h 3251200"/>
                  <a:gd name="connsiteX4" fmla="*/ 0 w 3251200"/>
                  <a:gd name="connsiteY4" fmla="*/ 1625600 h 325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1200" h="3251200">
                    <a:moveTo>
                      <a:pt x="0" y="1625600"/>
                    </a:moveTo>
                    <a:cubicBezTo>
                      <a:pt x="0" y="727806"/>
                      <a:pt x="727806" y="0"/>
                      <a:pt x="1625600" y="0"/>
                    </a:cubicBezTo>
                    <a:cubicBezTo>
                      <a:pt x="2523394" y="0"/>
                      <a:pt x="3251200" y="727806"/>
                      <a:pt x="3251200" y="1625600"/>
                    </a:cubicBezTo>
                    <a:cubicBezTo>
                      <a:pt x="3251200" y="2523394"/>
                      <a:pt x="2523394" y="3251200"/>
                      <a:pt x="1625600" y="3251200"/>
                    </a:cubicBezTo>
                    <a:cubicBezTo>
                      <a:pt x="727806" y="3251200"/>
                      <a:pt x="0" y="2523394"/>
                      <a:pt x="0" y="1625600"/>
                    </a:cubicBezTo>
                    <a:close/>
                  </a:path>
                </a:pathLst>
              </a:custGeom>
              <a:solidFill>
                <a:srgbClr val="E7E6E6">
                  <a:alpha val="49804"/>
                </a:srgb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433494" tIns="568960" rIns="433493" bIns="1219200" numCol="1" spcCol="1270" anchor="ctr" anchorCtr="0">
                <a:noAutofit/>
              </a:bodyPr>
              <a:lstStyle/>
              <a:p>
                <a:pPr marL="0" lvl="0" indent="0" algn="ctr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400" kern="1200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FACE177-ABED-1158-3B94-461066482AF2}"/>
                  </a:ext>
                </a:extLst>
              </p:cNvPr>
              <p:cNvSpPr txBox="1"/>
              <p:nvPr/>
            </p:nvSpPr>
            <p:spPr>
              <a:xfrm>
                <a:off x="2824344" y="1885374"/>
                <a:ext cx="2934094" cy="1431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1466850" rtl="1" eaLnBrk="1" fontAlgn="auto" latinLnBrk="0" hangingPunct="1">
                  <a:spcBef>
                    <a:spcPct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lang="ar" sz="1500" dirty="0">
                    <a:latin typeface="Arial" panose="020B0604020202020204"/>
                  </a:rPr>
                  <a:t>لجنة </a:t>
                </a:r>
                <a:br>
                  <a:rPr lang="en-US" sz="1500" dirty="0">
                    <a:latin typeface="Arial" panose="020B0604020202020204"/>
                  </a:rPr>
                </a:br>
                <a:r>
                  <a:rPr lang="ar" sz="1500" dirty="0">
                    <a:latin typeface="Arial" panose="020B0604020202020204"/>
                  </a:rPr>
                  <a:t>الدول الأربع </a:t>
                </a:r>
                <a:br>
                  <a:rPr lang="en-US" sz="1500" dirty="0">
                    <a:latin typeface="Arial" panose="020B0604020202020204"/>
                  </a:rPr>
                </a:br>
                <a:r>
                  <a:rPr lang="ar" sz="1500" dirty="0">
                    <a:latin typeface="Arial" panose="020B0604020202020204"/>
                  </a:rPr>
                  <a:t>والمجموعات المماثلة </a:t>
                </a:r>
                <a:b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</a:br>
                <a:r>
                  <a:rPr lang="ar" sz="1400" b="1" dirty="0">
                    <a:latin typeface="Arial" panose="020B0604020202020204"/>
                  </a:rPr>
                  <a:t>الحكومات </a:t>
                </a:r>
                <a:endParaRPr lang="en-US" sz="1400" dirty="0">
                  <a:latin typeface="Arial" panose="020B0604020202020204"/>
                </a:endParaRPr>
              </a:p>
              <a:p>
                <a:pPr marL="0" marR="0" lvl="0" indent="0" algn="ctr" defTabSz="1466850" rtl="0" eaLnBrk="1" fontAlgn="auto" latinLnBrk="0" hangingPunct="1">
                  <a:spcBef>
                    <a:spcPct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ar" sz="14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ممولي التنمية الثنائية )</a:t>
                </a:r>
                <a:br>
                  <a:rPr kumimoji="0" lang="en-US" sz="140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</a:br>
                <a:endParaRPr kumimoji="0" lang="en-US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8ABB6FF-F463-5E20-526E-C2703FB10D03}"/>
              </a:ext>
            </a:extLst>
          </p:cNvPr>
          <p:cNvSpPr txBox="1">
            <a:spLocks/>
          </p:cNvSpPr>
          <p:nvPr/>
        </p:nvSpPr>
        <p:spPr>
          <a:xfrm>
            <a:off x="448342" y="5422964"/>
            <a:ext cx="3698108" cy="59270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108000" tIns="45720" rIns="91440" bIns="45720" rtlCol="0">
            <a:noAutofit/>
          </a:bodyPr>
          <a:lstStyle>
            <a:lvl1pPr marL="285750" indent="-285750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25477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464F55"/>
                </a:solidFill>
                <a:latin typeface="Arial" charset="0"/>
                <a:ea typeface="+mn-ea"/>
                <a:cs typeface="+mn-cs"/>
              </a:defRPr>
            </a:lvl1pPr>
            <a:lvl2pPr marL="646934" indent="-28574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254776"/>
              </a:buClr>
              <a:buSzPct val="65000"/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02977" indent="-22859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60000"/>
                  <a:lumOff val="40000"/>
                </a:schemeClr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68171" indent="-22859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60000"/>
                  <a:lumOff val="40000"/>
                </a:schemeClr>
              </a:buClr>
              <a:buSzPct val="65000"/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433364" indent="-22859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spcAft>
                <a:spcPts val="300"/>
              </a:spcAft>
              <a:buNone/>
            </a:pPr>
            <a:r>
              <a:rPr lang="ar" sz="1400" b="1" dirty="0">
                <a:solidFill>
                  <a:schemeClr val="tx1"/>
                </a:solidFill>
              </a:rPr>
              <a:t>شركات التكنولوجيا </a:t>
            </a:r>
            <a:r>
              <a:rPr lang="ar" sz="1400" dirty="0">
                <a:solidFill>
                  <a:schemeClr val="tx1"/>
                </a:solidFill>
              </a:rPr>
              <a:t>التي قد تساهم في التكنولوجيا أو تستخدم البيانات</a:t>
            </a:r>
            <a:endParaRPr lang="en-US" sz="1700" dirty="0">
              <a:solidFill>
                <a:schemeClr val="tx1"/>
              </a:solidFill>
            </a:endParaRPr>
          </a:p>
          <a:p>
            <a:pPr marL="0" indent="0" algn="r" rtl="1">
              <a:spcAft>
                <a:spcPts val="300"/>
              </a:spcAft>
              <a:buFont typeface="Arial" panose="020B0604020202020204" pitchFamily="34" charset="0"/>
              <a:buNone/>
            </a:pPr>
            <a:endParaRPr lang="en-US" sz="1700" dirty="0">
              <a:solidFill>
                <a:schemeClr val="tx2"/>
              </a:solidFill>
            </a:endParaRPr>
          </a:p>
          <a:p>
            <a:pPr marL="0" indent="0" algn="r" rtl="1">
              <a:spcAft>
                <a:spcPts val="300"/>
              </a:spcAft>
              <a:buFont typeface="Arial" panose="020B0604020202020204" pitchFamily="34" charset="0"/>
              <a:buNone/>
            </a:pPr>
            <a:endParaRPr lang="en-US" sz="1700" dirty="0">
              <a:solidFill>
                <a:schemeClr val="tx2"/>
              </a:solidFill>
            </a:endParaRPr>
          </a:p>
          <a:p>
            <a:pPr marL="0" indent="0" algn="r" rtl="1">
              <a:spcAft>
                <a:spcPts val="300"/>
              </a:spcAft>
              <a:buFont typeface="Arial" panose="020B0604020202020204" pitchFamily="34" charset="0"/>
              <a:buNone/>
            </a:pPr>
            <a:endParaRPr lang="en-US" sz="1700" dirty="0">
              <a:solidFill>
                <a:schemeClr val="tx2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B371075-E030-4725-A7BD-3D7D87229D67}"/>
              </a:ext>
            </a:extLst>
          </p:cNvPr>
          <p:cNvGrpSpPr/>
          <p:nvPr/>
        </p:nvGrpSpPr>
        <p:grpSpPr>
          <a:xfrm>
            <a:off x="267858" y="1858141"/>
            <a:ext cx="3857893" cy="3231363"/>
            <a:chOff x="8187068" y="1858141"/>
            <a:chExt cx="3857893" cy="323136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D5766BA-EE72-061E-8C02-90B2615DB3AA}"/>
                </a:ext>
              </a:extLst>
            </p:cNvPr>
            <p:cNvSpPr txBox="1"/>
            <p:nvPr/>
          </p:nvSpPr>
          <p:spPr>
            <a:xfrm>
              <a:off x="8192254" y="2663679"/>
              <a:ext cx="2960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" sz="1200" dirty="0"/>
                <a:t>عمليات الاستشارة وصنع القرار</a:t>
              </a:r>
            </a:p>
            <a:p>
              <a:pPr algn="r" rtl="1"/>
              <a:r>
                <a:rPr lang="ar" sz="1200" dirty="0"/>
                <a:t>(على سبيل المثال، إشراك صناع السياسات الحكومية وقادة المنظمات)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65CD12-5ADA-0E66-A14F-426A0E661399}"/>
                </a:ext>
              </a:extLst>
            </p:cNvPr>
            <p:cNvSpPr txBox="1"/>
            <p:nvPr/>
          </p:nvSpPr>
          <p:spPr>
            <a:xfrm>
              <a:off x="8187068" y="3521749"/>
              <a:ext cx="2970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" sz="1200" dirty="0"/>
                <a:t>منصات التعلم والتحسين</a:t>
              </a:r>
            </a:p>
            <a:p>
              <a:pPr algn="r" rtl="1"/>
              <a:r>
                <a:rPr lang="ar" sz="1200" dirty="0"/>
                <a:t>(على سبيل المثال، دعم المهنيين)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93790D2-1412-1F51-BAC5-F9F6B61770CE}"/>
                </a:ext>
              </a:extLst>
            </p:cNvPr>
            <p:cNvSpPr txBox="1"/>
            <p:nvPr/>
          </p:nvSpPr>
          <p:spPr>
            <a:xfrm>
              <a:off x="8187068" y="4353253"/>
              <a:ext cx="29407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" sz="1200" dirty="0"/>
                <a:t>مبادرات </a:t>
              </a:r>
              <a:endParaRPr lang="en-US" sz="1200" b="1" dirty="0"/>
            </a:p>
          </p:txBody>
        </p:sp>
        <p:sp>
          <p:nvSpPr>
            <p:cNvPr id="35" name="Content Placeholder 4">
              <a:extLst>
                <a:ext uri="{FF2B5EF4-FFF2-40B4-BE49-F238E27FC236}">
                  <a16:creationId xmlns:a16="http://schemas.microsoft.com/office/drawing/2014/main" id="{B471C659-7D93-4591-D860-C538DD182BBB}"/>
                </a:ext>
              </a:extLst>
            </p:cNvPr>
            <p:cNvSpPr txBox="1">
              <a:spLocks/>
            </p:cNvSpPr>
            <p:nvPr/>
          </p:nvSpPr>
          <p:spPr>
            <a:xfrm>
              <a:off x="8346852" y="1858141"/>
              <a:ext cx="3698109" cy="32313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108000" tIns="45720" rIns="91440" bIns="45720" rtlCol="0">
              <a:noAutofit/>
            </a:bodyPr>
            <a:lstStyle>
              <a:lvl1pPr marL="285750" indent="-285750" algn="l" defTabSz="457189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254776"/>
                </a:buClr>
                <a:buFont typeface="Arial" panose="020B0604020202020204" pitchFamily="34" charset="0"/>
                <a:buChar char="•"/>
                <a:defRPr sz="1800" b="0" i="0" kern="1200">
                  <a:solidFill>
                    <a:srgbClr val="464F55"/>
                  </a:solidFill>
                  <a:latin typeface="Arial" charset="0"/>
                  <a:ea typeface="+mn-ea"/>
                  <a:cs typeface="+mn-cs"/>
                </a:defRPr>
              </a:lvl1pPr>
              <a:lvl2pPr marL="646934" indent="-285744" algn="l" defTabSz="457189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254776"/>
                </a:buClr>
                <a:buSzPct val="65000"/>
                <a:buFont typeface="Courier New" panose="02070309020205020404" pitchFamily="49" charset="0"/>
                <a:buChar char="o"/>
                <a:defRPr sz="1800" b="0" i="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02977" indent="-228594" algn="l" defTabSz="457189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tx1">
                    <a:lumMod val="60000"/>
                    <a:lumOff val="40000"/>
                  </a:schemeClr>
                </a:buClr>
                <a:buFont typeface="Arial"/>
                <a:buChar char="•"/>
                <a:defRPr sz="1800" b="0" i="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168171" indent="-228594" algn="l" defTabSz="457189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tx1">
                    <a:lumMod val="60000"/>
                    <a:lumOff val="40000"/>
                  </a:schemeClr>
                </a:buClr>
                <a:buSzPct val="65000"/>
                <a:buFont typeface="Courier New" panose="02070309020205020404" pitchFamily="49" charset="0"/>
                <a:buChar char="o"/>
                <a:defRPr sz="1800" b="0" i="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433364" indent="-228594" algn="l" defTabSz="457189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tx1">
                    <a:lumMod val="60000"/>
                    <a:lumOff val="40000"/>
                  </a:schemeClr>
                </a:buClr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514537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 rtl="1">
                <a:spcAft>
                  <a:spcPts val="300"/>
                </a:spcAft>
                <a:buNone/>
              </a:pPr>
              <a:r>
                <a:rPr lang="ar" sz="1400" dirty="0">
                  <a:solidFill>
                    <a:srgbClr val="FF0000"/>
                  </a:solidFill>
                </a:rPr>
                <a:t>أنظمة دعم </a:t>
              </a:r>
              <a:r>
                <a:rPr lang="ar" sz="1400" dirty="0">
                  <a:solidFill>
                    <a:srgbClr val="254776"/>
                  </a:solidFill>
                </a:rPr>
                <a:t>وطنية (ومحلية) تستخدم أشكالًا متعددة من الأدلة البحثية للمساعدة في معالجة الأولويات المحلية.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79B7127-83D6-B0A8-536B-4B9B1538FBF4}"/>
                </a:ext>
              </a:extLst>
            </p:cNvPr>
            <p:cNvGrpSpPr/>
            <p:nvPr/>
          </p:nvGrpSpPr>
          <p:grpSpPr>
            <a:xfrm>
              <a:off x="11227080" y="2609152"/>
              <a:ext cx="746550" cy="2308379"/>
              <a:chOff x="8407338" y="2609152"/>
              <a:chExt cx="746550" cy="2308379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4856E63A-29FE-3583-91BC-8CE2815B80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07338" y="2609152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24477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44776"/>
                  </a:solidFill>
                </a:endParaRPr>
              </a:p>
            </p:txBody>
          </p:sp>
          <p:pic>
            <p:nvPicPr>
              <p:cNvPr id="11" name="Graphic 10" descr="Board Of Directors with solid fill">
                <a:extLst>
                  <a:ext uri="{FF2B5EF4-FFF2-40B4-BE49-F238E27FC236}">
                    <a16:creationId xmlns:a16="http://schemas.microsoft.com/office/drawing/2014/main" id="{EE290E09-C08E-BBEB-1A84-0F4C7A5FDA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473424" y="2678596"/>
                <a:ext cx="587827" cy="587827"/>
              </a:xfrm>
              <a:prstGeom prst="rect">
                <a:avLst/>
              </a:prstGeom>
            </p:spPr>
          </p:pic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8E69B248-977B-7C19-4A2C-467603AE9F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07338" y="3398257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24477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Graphic 19">
                <a:extLst>
                  <a:ext uri="{FF2B5EF4-FFF2-40B4-BE49-F238E27FC236}">
                    <a16:creationId xmlns:a16="http://schemas.microsoft.com/office/drawing/2014/main" id="{DBC0E3F0-B3B5-AD07-A22A-C5F8CC9AB0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>
              <a:xfrm>
                <a:off x="8499683" y="3573834"/>
                <a:ext cx="510825" cy="446971"/>
              </a:xfrm>
              <a:prstGeom prst="rect">
                <a:avLst/>
              </a:prstGeom>
            </p:spPr>
          </p:pic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9852059-8C47-ADEB-6362-0394EA8072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27017" y="4197531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" name="Graphic 1">
                <a:extLst>
                  <a:ext uri="{FF2B5EF4-FFF2-40B4-BE49-F238E27FC236}">
                    <a16:creationId xmlns:a16="http://schemas.microsoft.com/office/drawing/2014/main" id="{6663C70E-CCC1-7D7B-1A88-2158776275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8421297" y="4170124"/>
                <a:ext cx="732591" cy="73259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3183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E2E19-E0D9-FBBF-943F-705B16128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254A4-C264-E4AA-8192-0F9719B2F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ar" sz="2300" dirty="0">
                <a:solidFill>
                  <a:schemeClr val="tx1"/>
                </a:solidFill>
              </a:rPr>
              <a:t>تتم قيادة عملية تخطيط ESIC بواسطة خمس مجموعات عمل ومجموعة تخطيط حوكمة، حيث ستقوم كل منها بإعداد خمس وثائق ستسعى للحصول على ردود الفعل عليها</a:t>
            </a:r>
            <a:endParaRPr lang="en-US" sz="2300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86C6EE3-F32E-44CC-FD5A-B7AECA152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125421"/>
              </p:ext>
            </p:extLst>
          </p:nvPr>
        </p:nvGraphicFramePr>
        <p:xfrm>
          <a:off x="216074" y="1197947"/>
          <a:ext cx="11757888" cy="263326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72304">
                  <a:extLst>
                    <a:ext uri="{9D8B030D-6E8A-4147-A177-3AD203B41FA5}">
                      <a16:colId xmlns:a16="http://schemas.microsoft.com/office/drawing/2014/main" val="1949791595"/>
                    </a:ext>
                  </a:extLst>
                </a:gridCol>
                <a:gridCol w="8685584">
                  <a:extLst>
                    <a:ext uri="{9D8B030D-6E8A-4147-A177-3AD203B41FA5}">
                      <a16:colId xmlns:a16="http://schemas.microsoft.com/office/drawing/2014/main" val="26842408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مجموعات العمل </a:t>
                      </a:r>
                      <a:br>
                        <a:rPr lang="en-CA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ar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ومجموعات التخطيط</a:t>
                      </a: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LB" sz="1150" b="1" dirty="0">
                          <a:solidFill>
                            <a:schemeClr val="bg1"/>
                          </a:solidFill>
                        </a:rPr>
                        <a:t>نقاط التركيز</a:t>
                      </a:r>
                      <a:endParaRPr lang="ar" sz="115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961352"/>
                  </a:ext>
                </a:extLst>
              </a:tr>
              <a:tr h="290633">
                <a:tc>
                  <a:txBody>
                    <a:bodyPr/>
                    <a:lstStyle/>
                    <a:p>
                      <a:pPr marL="0" marR="0" lvl="0" indent="0" algn="r" defTabSz="457189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" sz="11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مجموعة العمل 1: المشاركة من جانب الطلب</a:t>
                      </a:r>
                      <a:endParaRPr lang="en-CA" sz="11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" sz="1150" b="0" dirty="0">
                          <a:solidFill>
                            <a:schemeClr val="tx1"/>
                          </a:solidFill>
                        </a:rPr>
                        <a:t>جعل المنتجين والمستخدمين المحتملين يعملون معًا لفهم احتياجات المستخدمين وتلبيتها</a:t>
                      </a:r>
                      <a:endParaRPr lang="en-CA" sz="11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4256276"/>
                  </a:ext>
                </a:extLst>
              </a:tr>
              <a:tr h="296175">
                <a:tc>
                  <a:txBody>
                    <a:bodyPr/>
                    <a:lstStyle/>
                    <a:p>
                      <a:pPr marL="0" marR="0" lvl="0" indent="0" algn="r" defTabSz="457189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" sz="11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مجموعة العمل 2: مشاركة البيانات وإعادة استخدامها</a:t>
                      </a:r>
                      <a:endParaRPr lang="en-CA" sz="11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" sz="1150" dirty="0">
                          <a:solidFill>
                            <a:schemeClr val="tx1"/>
                          </a:solidFill>
                        </a:rPr>
                        <a:t>اجعل من الطبيعي دراسة السؤال مرة واحدة واستخدام الإجابات عدة مرات في سياقات مختلفة</a:t>
                      </a:r>
                      <a:endParaRPr lang="en-CA" sz="11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168249"/>
                  </a:ext>
                </a:extLst>
              </a:tr>
              <a:tr h="296175">
                <a:tc>
                  <a:txBody>
                    <a:bodyPr/>
                    <a:lstStyle/>
                    <a:p>
                      <a:pPr marL="0" marR="0" lvl="0" indent="0" algn="r" defTabSz="457189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" sz="11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مجموعة العمل 3: الاستخدام الآمن والمسؤول للذكاء الاصطناعي</a:t>
                      </a:r>
                      <a:endParaRPr lang="en-CA" sz="11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189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" sz="1150" dirty="0">
                          <a:solidFill>
                            <a:schemeClr val="tx1"/>
                          </a:solidFill>
                        </a:rPr>
                        <a:t>جعل تجميع الأدلة في طليعة التكنولوجيا حتى نتمكن من الحصول على أفضل تأثير من الأشخاص والموارد التي لدينا</a:t>
                      </a: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0218832"/>
                  </a:ext>
                </a:extLst>
              </a:tr>
              <a:tr h="296175">
                <a:tc>
                  <a:txBody>
                    <a:bodyPr/>
                    <a:lstStyle/>
                    <a:p>
                      <a:pPr marL="0" marR="0" lvl="0" indent="0" algn="r" defTabSz="457189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" sz="11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مجموعة العمل 4: الابتكار في الأساليب والعمليات</a:t>
                      </a:r>
                      <a:endParaRPr lang="en-CA" sz="11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189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" sz="1150" dirty="0">
                          <a:solidFill>
                            <a:schemeClr val="tx1"/>
                          </a:solidFill>
                        </a:rPr>
                        <a:t>ابتكار أساليب وعمليات التوليف التي تمكن من إجراء التوليف في الوقت المناسب وبشكل أكثر ملاءمة وبأسعار معقولة</a:t>
                      </a: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65836"/>
                  </a:ext>
                </a:extLst>
              </a:tr>
              <a:tr h="285092">
                <a:tc>
                  <a:txBody>
                    <a:bodyPr/>
                    <a:lstStyle/>
                    <a:p>
                      <a:pPr marL="0" marR="0" lvl="0" indent="0" algn="r" defTabSz="457189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" sz="11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مجموعة العمل رقم 5: تقاسم القدرات</a:t>
                      </a:r>
                      <a:endParaRPr lang="en-CA" sz="11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189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" sz="1150" dirty="0">
                          <a:solidFill>
                            <a:schemeClr val="tx1"/>
                          </a:solidFill>
                        </a:rPr>
                        <a:t>بناء مجتمع عالمي يتمتع بالقدرة على تقديم واستخدام تجميع الأدلة في جميع القضايا المجتمعية الرئيسية</a:t>
                      </a:r>
                      <a:endParaRPr lang="en-CA" sz="11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198359"/>
                  </a:ext>
                </a:extLst>
              </a:tr>
              <a:tr h="290633">
                <a:tc>
                  <a:txBody>
                    <a:bodyPr/>
                    <a:lstStyle/>
                    <a:p>
                      <a:pPr marL="0" marR="0" lvl="0" indent="0" algn="r" defTabSz="457189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PG1: الحوكمة</a:t>
                      </a: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189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" sz="1150" dirty="0">
                          <a:solidFill>
                            <a:schemeClr val="tx1"/>
                          </a:solidFill>
                        </a:rPr>
                        <a:t>وضع خيارات لكيفية تمكن أصحاب المصالح الرئيسيين من الاستمرار في تحديد الأهداف المشتركة وتحقيقها بعد هذه العملية</a:t>
                      </a:r>
                      <a:endParaRPr lang="en-CA" sz="11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905265"/>
                  </a:ext>
                </a:extLst>
              </a:tr>
              <a:tr h="290633">
                <a:tc>
                  <a:txBody>
                    <a:bodyPr/>
                    <a:lstStyle/>
                    <a:p>
                      <a:pPr marL="0" marR="0" lvl="0" indent="0" algn="r" defTabSz="457189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سيتم تفعيل PGs إضافية في وقت لاحق</a:t>
                      </a:r>
                      <a:endParaRPr lang="en-CA" sz="11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88478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10540B3-AA02-34B3-A295-A14A6E9C07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824621"/>
              </p:ext>
            </p:extLst>
          </p:nvPr>
        </p:nvGraphicFramePr>
        <p:xfrm>
          <a:off x="216074" y="4060378"/>
          <a:ext cx="11758870" cy="154800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9343904">
                  <a:extLst>
                    <a:ext uri="{9D8B030D-6E8A-4147-A177-3AD203B41FA5}">
                      <a16:colId xmlns:a16="http://schemas.microsoft.com/office/drawing/2014/main" val="4141870491"/>
                    </a:ext>
                  </a:extLst>
                </a:gridCol>
                <a:gridCol w="2414966">
                  <a:extLst>
                    <a:ext uri="{9D8B030D-6E8A-4147-A177-3AD203B41FA5}">
                      <a16:colId xmlns:a16="http://schemas.microsoft.com/office/drawing/2014/main" val="1040062716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rtl="1">
                        <a:tabLst>
                          <a:tab pos="270510" algn="l"/>
                        </a:tabLst>
                      </a:pPr>
                      <a:r>
                        <a:rPr lang="ar" sz="1100" kern="100" dirty="0">
                          <a:solidFill>
                            <a:schemeClr val="bg1"/>
                          </a:solidFill>
                          <a:effectLst/>
                        </a:rPr>
                        <a:t>مسودات الوثائق</a:t>
                      </a:r>
                      <a:endParaRPr lang="en-CA" sz="12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tabLst>
                          <a:tab pos="270510" algn="l"/>
                        </a:tabLst>
                      </a:pPr>
                      <a:r>
                        <a:rPr lang="ar" sz="1100" kern="100" dirty="0">
                          <a:solidFill>
                            <a:schemeClr val="bg1"/>
                          </a:solidFill>
                          <a:effectLst/>
                        </a:rPr>
                        <a:t>نافذة الاستشارة مفتوحة</a:t>
                      </a:r>
                      <a:endParaRPr lang="en-CA" sz="12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90711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lvl="0" indent="0" algn="r" rtl="1">
                        <a:spcAft>
                          <a:spcPts val="30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ar" sz="1100" b="0" kern="100" dirty="0">
                          <a:solidFill>
                            <a:schemeClr val="tx1"/>
                          </a:solidFill>
                          <a:effectLst/>
                        </a:rPr>
                        <a:t>1) ملف تعريف القدرات لكل مجال تركيز</a:t>
                      </a:r>
                      <a:endParaRPr lang="en-CA" sz="12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tabLst>
                          <a:tab pos="270510" algn="l"/>
                        </a:tabLst>
                      </a:pPr>
                      <a:r>
                        <a:rPr lang="ar" sz="1100" kern="100" dirty="0">
                          <a:effectLst/>
                        </a:rPr>
                        <a:t>12 فبراير</a:t>
                      </a:r>
                      <a:endParaRPr lang="en-CA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10741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lvl="0" indent="0" algn="r" rtl="1">
                        <a:spcAft>
                          <a:spcPts val="30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ar" sz="1100" b="0" kern="100" dirty="0">
                          <a:solidFill>
                            <a:schemeClr val="tx1"/>
                          </a:solidFill>
                          <a:effectLst/>
                        </a:rPr>
                        <a:t>2) تقييم القدرة والنضج وخريطة الفجوة لكل مجال تركيز</a:t>
                      </a:r>
                      <a:endParaRPr lang="en-CA" sz="12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tabLst>
                          <a:tab pos="270510" algn="l"/>
                        </a:tabLst>
                      </a:pPr>
                      <a:r>
                        <a:rPr lang="ar" sz="1100" kern="100" dirty="0">
                          <a:effectLst/>
                        </a:rPr>
                        <a:t>12 مارس</a:t>
                      </a:r>
                      <a:endParaRPr lang="en-CA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68205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lvl="0" indent="0" algn="r" rtl="1">
                        <a:spcAft>
                          <a:spcPts val="30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ar" sz="1100" b="0" kern="100" dirty="0">
                          <a:solidFill>
                            <a:schemeClr val="tx1"/>
                          </a:solidFill>
                          <a:effectLst/>
                        </a:rPr>
                        <a:t>3) استراتيجيات لتعزيز القدرات المتعلقة بكل مجال من مجالات التركيز، بما في ذلك أي "انتصارات سريعة" دون "ندم"</a:t>
                      </a:r>
                      <a:endParaRPr lang="en-CA" sz="12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tabLst>
                          <a:tab pos="270510" algn="l"/>
                        </a:tabLst>
                      </a:pPr>
                      <a:r>
                        <a:rPr lang="ar" sz="1100" kern="100" dirty="0">
                          <a:effectLst/>
                        </a:rPr>
                        <a:t>30 ابريل</a:t>
                      </a:r>
                      <a:endParaRPr lang="en-CA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493012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lvl="0" indent="0" algn="r" rtl="1">
                        <a:spcAft>
                          <a:spcPts val="30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ar" sz="1100" b="0" kern="100" dirty="0">
                          <a:solidFill>
                            <a:schemeClr val="tx1"/>
                          </a:solidFill>
                          <a:effectLst/>
                        </a:rPr>
                        <a:t>4) مصفوفة جهود التأثير والاستنتاجات/التوصيات لكل مجال من مجالات التركيز</a:t>
                      </a:r>
                      <a:endParaRPr lang="en-CA" sz="12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tabLst>
                          <a:tab pos="270510" algn="l"/>
                        </a:tabLst>
                      </a:pPr>
                      <a:r>
                        <a:rPr lang="ar" sz="1100" kern="100" dirty="0">
                          <a:effectLst/>
                        </a:rPr>
                        <a:t>21 مايو</a:t>
                      </a:r>
                      <a:endParaRPr lang="en-CA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63657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177800" lvl="0" indent="-177800" algn="r" rtl="1">
                        <a:spcAft>
                          <a:spcPts val="30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ar" sz="1100" b="0" kern="100" dirty="0">
                          <a:solidFill>
                            <a:schemeClr val="tx1"/>
                          </a:solidFill>
                          <a:effectLst/>
                        </a:rPr>
                        <a:t>5) تقرير - يتضمن الآن التكلفة واعتبارات إضافية لمجموعة التخطيط - لكل مجال تركيز سيتم توزيعه مسبقًا على الحاضرين في اجتماع الإجماع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tabLst>
                          <a:tab pos="270510" algn="l"/>
                        </a:tabLst>
                      </a:pPr>
                      <a:r>
                        <a:rPr lang="ar" sz="1100" kern="100" dirty="0">
                          <a:effectLst/>
                        </a:rPr>
                        <a:t>4 يونيو</a:t>
                      </a:r>
                      <a:endParaRPr lang="en-CA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263759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9FF3AC57-9F6C-D45D-E7F1-82C087753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5" y="31448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5116427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9483B2-BEB8-41F2-8FEC-E8F0D26003C6}">
  <ds:schemaRefs>
    <ds:schemaRef ds:uri="0408fcbc-2e10-4461-bee0-724c01b46ae9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terms/"/>
    <ds:schemaRef ds:uri="599eec1d-e27c-4128-92a4-19001b8afe14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90A3FEE-4E95-40F5-A7D2-D696DE35F0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33958</TotalTime>
  <Words>680</Words>
  <Application>Microsoft Macintosh PowerPoint</Application>
  <PresentationFormat>Widescreen</PresentationFormat>
  <Paragraphs>70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Aptos</vt:lpstr>
      <vt:lpstr>Arial</vt:lpstr>
      <vt:lpstr>Calibri</vt:lpstr>
      <vt:lpstr>Courier New</vt:lpstr>
      <vt:lpstr>Wellcome</vt:lpstr>
      <vt:lpstr>Wingdings</vt:lpstr>
      <vt:lpstr>RISE</vt:lpstr>
      <vt:lpstr>ESN-CA</vt:lpstr>
      <vt:lpstr>GCESC</vt:lpstr>
      <vt:lpstr> تعتمد عملية تخطيط ESIC على نهج التأثير الجماعي، بدءًا بالاتفاق على جدول أعمال مشترك للبنية الأساسية المطلوبة </vt:lpstr>
      <vt:lpstr>ستشمل عملية تخطيط شركة التأمين الاجتماعي العديد من فئات "أصحاب المصالح"، وخاصة أولئك الموجودين الآن في الدائرتين على اليسار والدائرتين على اليمين</vt:lpstr>
      <vt:lpstr>تتم قيادة عملية تخطيط ESIC بواسطة خمس مجموعات عمل ومجموعة تخطيط حوكمة، حيث ستقوم كل منها بإعداد خمس وثائق ستسعى للحصول على ردود الفعل عليها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287</cp:revision>
  <cp:lastPrinted>2023-05-24T15:22:34Z</cp:lastPrinted>
  <dcterms:created xsi:type="dcterms:W3CDTF">2017-04-21T15:41:45Z</dcterms:created>
  <dcterms:modified xsi:type="dcterms:W3CDTF">2025-03-06T13:00:46Z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