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1226"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68"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2/14/25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2/14/25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8" r:id="rId13"/>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4.png"/><Relationship Id="rId3" Type="http://schemas.openxmlformats.org/officeDocument/2006/relationships/tags" Target="../tags/tag3.xml"/><Relationship Id="rId21" Type="http://schemas.openxmlformats.org/officeDocument/2006/relationships/image" Target="../media/image37.emf"/><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33.emf"/><Relationship Id="rId2" Type="http://schemas.openxmlformats.org/officeDocument/2006/relationships/tags" Target="../tags/tag2.xml"/><Relationship Id="rId16" Type="http://schemas.openxmlformats.org/officeDocument/2006/relationships/slideLayout" Target="../slideLayouts/slideLayout20.xml"/><Relationship Id="rId20" Type="http://schemas.openxmlformats.org/officeDocument/2006/relationships/image" Target="../media/image3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hyperlink" Target="https://evidencesynthesis.atlassian.net/wiki/spaces/ESE/overview?mode=global" TargetMode="External"/><Relationship Id="rId10" Type="http://schemas.openxmlformats.org/officeDocument/2006/relationships/tags" Target="../tags/tag10.xml"/><Relationship Id="rId19" Type="http://schemas.openxmlformats.org/officeDocument/2006/relationships/image" Target="../media/image35.em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0AE8-DAAC-CBEF-26BE-1120122DD8AF}"/>
              </a:ext>
            </a:extLst>
          </p:cNvPr>
          <p:cNvSpPr>
            <a:spLocks noGrp="1"/>
          </p:cNvSpPr>
          <p:nvPr>
            <p:ph type="title"/>
            <p:custDataLst>
              <p:tags r:id="rId1"/>
            </p:custDataLst>
          </p:nvPr>
        </p:nvSpPr>
        <p:spPr/>
        <p:txBody>
          <a:bodyPr/>
          <a:lstStyle/>
          <a:p>
            <a:r>
              <a:rPr lang="en-US" dirty="0"/>
              <a:t>Conclusion</a:t>
            </a:r>
            <a:endParaRPr lang="en-US" dirty="0">
              <a:solidFill>
                <a:srgbClr val="FF0000"/>
              </a:solidFill>
            </a:endParaRPr>
          </a:p>
        </p:txBody>
      </p:sp>
      <p:sp>
        <p:nvSpPr>
          <p:cNvPr id="3" name="Slide Number Placeholder 2">
            <a:extLst>
              <a:ext uri="{FF2B5EF4-FFF2-40B4-BE49-F238E27FC236}">
                <a16:creationId xmlns:a16="http://schemas.microsoft.com/office/drawing/2014/main" id="{F6723AF8-84DE-F24D-FC1A-A7558CE28FD6}"/>
              </a:ext>
            </a:extLst>
          </p:cNvPr>
          <p:cNvSpPr>
            <a:spLocks noGrp="1"/>
          </p:cNvSpPr>
          <p:nvPr>
            <p:ph type="sldNum" sz="quarter" idx="4"/>
            <p:custDataLst>
              <p:tags r:id="rId2"/>
            </p:custDataLst>
          </p:nvPr>
        </p:nvSpPr>
        <p:spPr/>
        <p:txBody>
          <a:bodyPr/>
          <a:lstStyle/>
          <a:p>
            <a:fld id="{E2CB33EA-91D6-F140-A440-0A130B2A34DE}" type="slidenum">
              <a:rPr lang="en-US" smtClean="0"/>
              <a:pPr/>
              <a:t>1</a:t>
            </a:fld>
            <a:endParaRPr lang="en-US" dirty="0"/>
          </a:p>
        </p:txBody>
      </p:sp>
      <p:sp>
        <p:nvSpPr>
          <p:cNvPr id="4" name="TextBox 3">
            <a:extLst>
              <a:ext uri="{FF2B5EF4-FFF2-40B4-BE49-F238E27FC236}">
                <a16:creationId xmlns:a16="http://schemas.microsoft.com/office/drawing/2014/main" id="{C358955F-4DDD-A77C-1834-F4E150F558DC}"/>
              </a:ext>
            </a:extLst>
          </p:cNvPr>
          <p:cNvSpPr txBox="1"/>
          <p:nvPr>
            <p:custDataLst>
              <p:tags r:id="rId3"/>
            </p:custDataLst>
          </p:nvPr>
        </p:nvSpPr>
        <p:spPr>
          <a:xfrm>
            <a:off x="343361" y="1314657"/>
            <a:ext cx="11505278" cy="5078313"/>
          </a:xfrm>
          <a:prstGeom prst="rect">
            <a:avLst/>
          </a:prstGeom>
          <a:noFill/>
        </p:spPr>
        <p:txBody>
          <a:bodyPr wrap="square" rtlCol="0">
            <a:spAutoFit/>
          </a:bodyPr>
          <a:lstStyle/>
          <a:p>
            <a:r>
              <a:rPr lang="fr-CA" sz="1800" dirty="0">
                <a:latin typeface="Arial" panose="020B0604020202020204" pitchFamily="34" charset="0"/>
                <a:ea typeface="Times New Roman" panose="02020603050405020304" pitchFamily="18" charset="0"/>
                <a:cs typeface="Arial" panose="020B0604020202020204" pitchFamily="34" charset="0"/>
              </a:rPr>
              <a:t>Alors que la Commission mondiale sur les données probantes célèbre ce que nous avons accompli collectivement et passe le relais à d’autres qui cherchent à améliorer l’utilisation des données probantes pour relever les défis sociétaux, nous vous encourageons à vous impliquer</a:t>
            </a:r>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r>
              <a:rPr lang="en-CA" sz="1800" dirty="0">
                <a:effectLst/>
                <a:latin typeface="Arial" panose="020B0604020202020204" pitchFamily="34" charset="0"/>
                <a:ea typeface="Times New Roman" panose="02020603050405020304" pitchFamily="18" charset="0"/>
                <a:cs typeface="Arial" panose="020B0604020202020204" pitchFamily="34" charset="0"/>
              </a:rPr>
              <a:t>								</a:t>
            </a:r>
          </a:p>
          <a:p>
            <a:r>
              <a:rPr lang="en-CA" sz="1800" dirty="0">
                <a:latin typeface="Arial" panose="020B0604020202020204" pitchFamily="34" charset="0"/>
                <a:ea typeface="Times New Roman" panose="02020603050405020304" pitchFamily="18" charset="0"/>
                <a:cs typeface="Arial" panose="020B0604020202020204" pitchFamily="34" charset="0"/>
              </a:rPr>
              <a:t>							</a:t>
            </a:r>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r>
              <a:rPr lang="fr-CA" sz="1800" dirty="0">
                <a:effectLst/>
                <a:latin typeface="Arial" panose="020B0604020202020204" pitchFamily="34" charset="0"/>
                <a:ea typeface="Times New Roman" panose="02020603050405020304" pitchFamily="18" charset="0"/>
                <a:cs typeface="Arial" panose="020B0604020202020204" pitchFamily="34" charset="0"/>
              </a:rPr>
              <a:t>Nous vous encourageons également à continuer de vous appuyer sur les leçons tirées du rapport de 2022 et des mises à jour de 2023, 2024 et 2025.</a:t>
            </a:r>
            <a:endParaRPr lang="en-CA"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0" name="Picture 29">
            <a:extLst>
              <a:ext uri="{FF2B5EF4-FFF2-40B4-BE49-F238E27FC236}">
                <a16:creationId xmlns:a16="http://schemas.microsoft.com/office/drawing/2014/main" id="{3354E58C-0B96-948F-BB3E-591E57997608}"/>
              </a:ext>
            </a:extLst>
          </p:cNvPr>
          <p:cNvPicPr>
            <a:picLocks noChangeAspect="1"/>
          </p:cNvPicPr>
          <p:nvPr>
            <p:custDataLst>
              <p:tags r:id="rId4"/>
            </p:custDataLst>
          </p:nvPr>
        </p:nvPicPr>
        <p:blipFill>
          <a:blip r:embed="rId17">
            <a:alphaModFix amt="70000"/>
          </a:blip>
          <a:stretch>
            <a:fillRect/>
          </a:stretch>
        </p:blipFill>
        <p:spPr>
          <a:xfrm>
            <a:off x="343361" y="2169032"/>
            <a:ext cx="4698869" cy="860950"/>
          </a:xfrm>
          <a:prstGeom prst="rect">
            <a:avLst/>
          </a:prstGeom>
        </p:spPr>
      </p:pic>
      <p:grpSp>
        <p:nvGrpSpPr>
          <p:cNvPr id="31" name="Group 30">
            <a:extLst>
              <a:ext uri="{FF2B5EF4-FFF2-40B4-BE49-F238E27FC236}">
                <a16:creationId xmlns:a16="http://schemas.microsoft.com/office/drawing/2014/main" id="{F345D7AE-D1D4-2DC0-5F9D-67F2A721A9A9}"/>
              </a:ext>
            </a:extLst>
          </p:cNvPr>
          <p:cNvGrpSpPr/>
          <p:nvPr>
            <p:custDataLst>
              <p:tags r:id="rId5"/>
            </p:custDataLst>
          </p:nvPr>
        </p:nvGrpSpPr>
        <p:grpSpPr>
          <a:xfrm>
            <a:off x="387367" y="2172845"/>
            <a:ext cx="810042" cy="828000"/>
            <a:chOff x="6046400" y="1267766"/>
            <a:chExt cx="867191" cy="867191"/>
          </a:xfrm>
        </p:grpSpPr>
        <p:sp>
          <p:nvSpPr>
            <p:cNvPr id="32" name="Oval 31">
              <a:extLst>
                <a:ext uri="{FF2B5EF4-FFF2-40B4-BE49-F238E27FC236}">
                  <a16:creationId xmlns:a16="http://schemas.microsoft.com/office/drawing/2014/main" id="{C285A406-95FD-4F58-48D2-4F110849B879}"/>
                </a:ext>
              </a:extLst>
            </p:cNvPr>
            <p:cNvSpPr/>
            <p:nvPr/>
          </p:nvSpPr>
          <p:spPr>
            <a:xfrm>
              <a:off x="6070865" y="1304422"/>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3" name="Picture 32" descr="Icon&#10;&#10;Description automatically generated">
              <a:extLst>
                <a:ext uri="{FF2B5EF4-FFF2-40B4-BE49-F238E27FC236}">
                  <a16:creationId xmlns:a16="http://schemas.microsoft.com/office/drawing/2014/main" id="{BE183002-1E8A-0755-6719-7AD0AF4655B9}"/>
                </a:ext>
              </a:extLst>
            </p:cNvPr>
            <p:cNvPicPr>
              <a:picLocks noChangeAspect="1"/>
            </p:cNvPicPr>
            <p:nvPr/>
          </p:nvPicPr>
          <p:blipFill>
            <a:blip r:embed="rId18" cstate="email">
              <a:alphaModFix amt="70000"/>
              <a:extLst>
                <a:ext uri="{28A0092B-C50C-407E-A947-70E740481C1C}">
                  <a14:useLocalDpi xmlns:a14="http://schemas.microsoft.com/office/drawing/2010/main"/>
                </a:ext>
              </a:extLst>
            </a:blip>
            <a:stretch>
              <a:fillRect/>
            </a:stretch>
          </p:blipFill>
          <p:spPr>
            <a:xfrm>
              <a:off x="6046400" y="1267766"/>
              <a:ext cx="867191" cy="867191"/>
            </a:xfrm>
            <a:prstGeom prst="rect">
              <a:avLst/>
            </a:prstGeom>
          </p:spPr>
        </p:pic>
      </p:grpSp>
      <p:pic>
        <p:nvPicPr>
          <p:cNvPr id="34" name="Picture 33">
            <a:extLst>
              <a:ext uri="{FF2B5EF4-FFF2-40B4-BE49-F238E27FC236}">
                <a16:creationId xmlns:a16="http://schemas.microsoft.com/office/drawing/2014/main" id="{858C7522-5D1C-528C-B8EA-51270379F294}"/>
              </a:ext>
            </a:extLst>
          </p:cNvPr>
          <p:cNvPicPr>
            <a:picLocks noChangeAspect="1"/>
          </p:cNvPicPr>
          <p:nvPr>
            <p:custDataLst>
              <p:tags r:id="rId6"/>
            </p:custDataLst>
          </p:nvPr>
        </p:nvPicPr>
        <p:blipFill>
          <a:blip r:embed="rId19">
            <a:alphaModFix amt="70000"/>
          </a:blip>
          <a:stretch>
            <a:fillRect/>
          </a:stretch>
        </p:blipFill>
        <p:spPr>
          <a:xfrm>
            <a:off x="792388" y="3354286"/>
            <a:ext cx="3967522" cy="860950"/>
          </a:xfrm>
          <a:prstGeom prst="rect">
            <a:avLst/>
          </a:prstGeom>
        </p:spPr>
      </p:pic>
      <p:grpSp>
        <p:nvGrpSpPr>
          <p:cNvPr id="35" name="Group 34">
            <a:extLst>
              <a:ext uri="{FF2B5EF4-FFF2-40B4-BE49-F238E27FC236}">
                <a16:creationId xmlns:a16="http://schemas.microsoft.com/office/drawing/2014/main" id="{0081A2AA-A402-F004-A58F-2B262487474E}"/>
              </a:ext>
            </a:extLst>
          </p:cNvPr>
          <p:cNvGrpSpPr/>
          <p:nvPr>
            <p:custDataLst>
              <p:tags r:id="rId7"/>
            </p:custDataLst>
          </p:nvPr>
        </p:nvGrpSpPr>
        <p:grpSpPr>
          <a:xfrm>
            <a:off x="448191" y="3365753"/>
            <a:ext cx="808287" cy="826206"/>
            <a:chOff x="6914218" y="2244051"/>
            <a:chExt cx="865312" cy="865312"/>
          </a:xfrm>
        </p:grpSpPr>
        <p:sp>
          <p:nvSpPr>
            <p:cNvPr id="36" name="Oval 35">
              <a:extLst>
                <a:ext uri="{FF2B5EF4-FFF2-40B4-BE49-F238E27FC236}">
                  <a16:creationId xmlns:a16="http://schemas.microsoft.com/office/drawing/2014/main" id="{257713B4-8BA2-A90C-028A-4CC6EC00677D}"/>
                </a:ext>
              </a:extLst>
            </p:cNvPr>
            <p:cNvSpPr/>
            <p:nvPr/>
          </p:nvSpPr>
          <p:spPr>
            <a:xfrm>
              <a:off x="6948455" y="2282949"/>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7" name="Picture 36" descr="A picture containing icon&#10;&#10;Description automatically generated">
              <a:extLst>
                <a:ext uri="{FF2B5EF4-FFF2-40B4-BE49-F238E27FC236}">
                  <a16:creationId xmlns:a16="http://schemas.microsoft.com/office/drawing/2014/main" id="{2D1D9890-9952-F810-CD2D-38F8CE9CAE4D}"/>
                </a:ext>
              </a:extLst>
            </p:cNvPr>
            <p:cNvPicPr>
              <a:picLocks noChangeAspect="1"/>
            </p:cNvPicPr>
            <p:nvPr/>
          </p:nvPicPr>
          <p:blipFill>
            <a:blip r:embed="rId20" cstate="email">
              <a:alphaModFix amt="70000"/>
              <a:extLst>
                <a:ext uri="{28A0092B-C50C-407E-A947-70E740481C1C}">
                  <a14:useLocalDpi xmlns:a14="http://schemas.microsoft.com/office/drawing/2010/main"/>
                </a:ext>
              </a:extLst>
            </a:blip>
            <a:stretch>
              <a:fillRect/>
            </a:stretch>
          </p:blipFill>
          <p:spPr>
            <a:xfrm>
              <a:off x="6914218" y="2244051"/>
              <a:ext cx="865312" cy="865312"/>
            </a:xfrm>
            <a:prstGeom prst="rect">
              <a:avLst/>
            </a:prstGeom>
          </p:spPr>
        </p:pic>
      </p:grpSp>
      <p:pic>
        <p:nvPicPr>
          <p:cNvPr id="38" name="Picture 37">
            <a:extLst>
              <a:ext uri="{FF2B5EF4-FFF2-40B4-BE49-F238E27FC236}">
                <a16:creationId xmlns:a16="http://schemas.microsoft.com/office/drawing/2014/main" id="{20F6C8B6-534F-D543-C914-263DBDBF5D9D}"/>
              </a:ext>
            </a:extLst>
          </p:cNvPr>
          <p:cNvPicPr>
            <a:picLocks noChangeAspect="1"/>
          </p:cNvPicPr>
          <p:nvPr>
            <p:custDataLst>
              <p:tags r:id="rId8"/>
            </p:custDataLst>
          </p:nvPr>
        </p:nvPicPr>
        <p:blipFill>
          <a:blip r:embed="rId21">
            <a:alphaModFix amt="70000"/>
          </a:blip>
          <a:stretch>
            <a:fillRect/>
          </a:stretch>
        </p:blipFill>
        <p:spPr>
          <a:xfrm>
            <a:off x="850075" y="4455021"/>
            <a:ext cx="3743489" cy="860950"/>
          </a:xfrm>
          <a:prstGeom prst="rect">
            <a:avLst/>
          </a:prstGeom>
        </p:spPr>
      </p:pic>
      <p:grpSp>
        <p:nvGrpSpPr>
          <p:cNvPr id="39" name="Group 38">
            <a:extLst>
              <a:ext uri="{FF2B5EF4-FFF2-40B4-BE49-F238E27FC236}">
                <a16:creationId xmlns:a16="http://schemas.microsoft.com/office/drawing/2014/main" id="{BA2835E5-8C33-4A3D-276D-EBE4B1C3F4A3}"/>
              </a:ext>
            </a:extLst>
          </p:cNvPr>
          <p:cNvGrpSpPr/>
          <p:nvPr>
            <p:custDataLst>
              <p:tags r:id="rId9"/>
            </p:custDataLst>
          </p:nvPr>
        </p:nvGrpSpPr>
        <p:grpSpPr>
          <a:xfrm>
            <a:off x="448191" y="4452535"/>
            <a:ext cx="808287" cy="826206"/>
            <a:chOff x="5827319" y="2975790"/>
            <a:chExt cx="865312" cy="865312"/>
          </a:xfrm>
        </p:grpSpPr>
        <p:sp>
          <p:nvSpPr>
            <p:cNvPr id="40" name="Oval 39">
              <a:extLst>
                <a:ext uri="{FF2B5EF4-FFF2-40B4-BE49-F238E27FC236}">
                  <a16:creationId xmlns:a16="http://schemas.microsoft.com/office/drawing/2014/main" id="{F0FACC25-FF87-5465-5780-F81592B9B139}"/>
                </a:ext>
              </a:extLst>
            </p:cNvPr>
            <p:cNvSpPr/>
            <p:nvPr/>
          </p:nvSpPr>
          <p:spPr>
            <a:xfrm>
              <a:off x="5863975" y="3012446"/>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41" name="Picture 40" descr="Icon&#10;&#10;Description automatically generated">
              <a:extLst>
                <a:ext uri="{FF2B5EF4-FFF2-40B4-BE49-F238E27FC236}">
                  <a16:creationId xmlns:a16="http://schemas.microsoft.com/office/drawing/2014/main" id="{29389A20-5C9A-1B89-87E0-B63F08E2E3F1}"/>
                </a:ext>
              </a:extLst>
            </p:cNvPr>
            <p:cNvPicPr>
              <a:picLocks noChangeAspect="1"/>
            </p:cNvPicPr>
            <p:nvPr/>
          </p:nvPicPr>
          <p:blipFill>
            <a:blip r:embed="rId22" cstate="email">
              <a:alphaModFix amt="70000"/>
              <a:extLst>
                <a:ext uri="{28A0092B-C50C-407E-A947-70E740481C1C}">
                  <a14:useLocalDpi xmlns:a14="http://schemas.microsoft.com/office/drawing/2010/main"/>
                </a:ext>
              </a:extLst>
            </a:blip>
            <a:stretch>
              <a:fillRect/>
            </a:stretch>
          </p:blipFill>
          <p:spPr>
            <a:xfrm>
              <a:off x="5827319" y="2975790"/>
              <a:ext cx="865312" cy="865312"/>
            </a:xfrm>
            <a:prstGeom prst="rect">
              <a:avLst/>
            </a:prstGeom>
          </p:spPr>
        </p:pic>
      </p:grpSp>
      <p:sp>
        <p:nvSpPr>
          <p:cNvPr id="46" name="TextBox 45">
            <a:extLst>
              <a:ext uri="{FF2B5EF4-FFF2-40B4-BE49-F238E27FC236}">
                <a16:creationId xmlns:a16="http://schemas.microsoft.com/office/drawing/2014/main" id="{0EAF5697-0025-BAC3-B404-CE47F641DDAB}"/>
              </a:ext>
            </a:extLst>
          </p:cNvPr>
          <p:cNvSpPr txBox="1"/>
          <p:nvPr>
            <p:custDataLst>
              <p:tags r:id="rId10"/>
            </p:custDataLst>
          </p:nvPr>
        </p:nvSpPr>
        <p:spPr>
          <a:xfrm>
            <a:off x="4626047" y="2250835"/>
            <a:ext cx="7395829" cy="1384995"/>
          </a:xfrm>
          <a:prstGeom prst="rect">
            <a:avLst/>
          </a:prstGeom>
          <a:noFill/>
        </p:spPr>
        <p:txBody>
          <a:bodyPr wrap="square" rtlCol="0">
            <a:spAutoFit/>
          </a:bodyPr>
          <a:lstStyle/>
          <a:p>
            <a:pPr marL="285750" indent="-285750">
              <a:buFont typeface="Wingdings" pitchFamily="2" charset="2"/>
              <a:buChar char="Ø"/>
            </a:pPr>
            <a:r>
              <a:rPr lang="fr-CA" sz="1400" dirty="0"/>
              <a:t>Poursuivez vos efforts pour plaider en faveur de la formalisation et du renforcement des systèmes nationaux (et locaux) d’appui aux données probantes, notamment en garantissant des engagements durables pour le déploiement à grande échelle des projets pilotes d’appui ultra-rapide aux données probantes et en prenant des mesures décisives sur la base des résultats des évaluations des systèmes d’appui aux données probantes.</a:t>
            </a:r>
            <a:endParaRPr lang="en-CA" sz="14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p:txBody>
      </p:sp>
      <p:sp>
        <p:nvSpPr>
          <p:cNvPr id="47" name="TextBox 46">
            <a:extLst>
              <a:ext uri="{FF2B5EF4-FFF2-40B4-BE49-F238E27FC236}">
                <a16:creationId xmlns:a16="http://schemas.microsoft.com/office/drawing/2014/main" id="{CC61E3ED-9315-4766-49AB-6B769AFA2719}"/>
              </a:ext>
            </a:extLst>
          </p:cNvPr>
          <p:cNvSpPr txBox="1"/>
          <p:nvPr>
            <p:custDataLst>
              <p:tags r:id="rId11"/>
            </p:custDataLst>
          </p:nvPr>
        </p:nvSpPr>
        <p:spPr>
          <a:xfrm>
            <a:off x="4629708" y="3607601"/>
            <a:ext cx="7349877" cy="1184940"/>
          </a:xfrm>
          <a:prstGeom prst="rect">
            <a:avLst/>
          </a:prstGeom>
          <a:noFill/>
        </p:spPr>
        <p:txBody>
          <a:bodyPr wrap="square" rtlCol="0">
            <a:spAutoFit/>
          </a:bodyPr>
          <a:lstStyle/>
          <a:p>
            <a:pPr marL="285750" indent="-285750">
              <a:buFont typeface="Wingdings" pitchFamily="2" charset="2"/>
              <a:buChar char="Ø"/>
            </a:pPr>
            <a:r>
              <a:rPr kumimoji="0" lang="fr-FR" altLang="fr-FR" sz="1400" b="0" i="0" u="none" strike="noStrike" cap="none" normalizeH="0" baseline="0" dirty="0">
                <a:ln>
                  <a:noFill/>
                </a:ln>
                <a:solidFill>
                  <a:schemeClr val="tx1"/>
                </a:solidFill>
                <a:effectLst/>
                <a:latin typeface="Arial" panose="020B0604020202020204" pitchFamily="34" charset="0"/>
              </a:rPr>
              <a:t>Aidez à créer l’</a:t>
            </a:r>
            <a:r>
              <a:rPr lang="en-CA" sz="1400" kern="1200" dirty="0">
                <a:solidFill>
                  <a:srgbClr val="244776"/>
                </a:solidFill>
                <a:effectLst/>
                <a:latin typeface="Arial" panose="020B0604020202020204" pitchFamily="34" charset="0"/>
                <a:ea typeface="Times New Roman" panose="02020603050405020304" pitchFamily="18" charset="0"/>
              </a:rPr>
              <a:t>Evidence Synthesis Infrastructure Collaborative </a:t>
            </a:r>
            <a:r>
              <a:rPr kumimoji="0" lang="fr-FR" altLang="fr-FR" sz="1400" b="0" i="0" u="none" strike="noStrike" cap="none" normalizeH="0" baseline="0" dirty="0">
                <a:ln>
                  <a:noFill/>
                </a:ln>
                <a:solidFill>
                  <a:schemeClr val="tx1"/>
                </a:solidFill>
                <a:effectLst/>
                <a:latin typeface="Arial" panose="020B0604020202020204" pitchFamily="34" charset="0"/>
              </a:rPr>
              <a:t>(ESIC) en suivant le </a:t>
            </a:r>
            <a:r>
              <a:rPr kumimoji="0" lang="fr-FR" altLang="fr-FR" sz="1400" b="0" i="0" u="none" strike="noStrike" cap="none" normalizeH="0" baseline="0" dirty="0">
                <a:ln>
                  <a:noFill/>
                </a:ln>
                <a:solidFill>
                  <a:schemeClr val="tx1"/>
                </a:solidFill>
                <a:effectLst/>
                <a:latin typeface="Arial" panose="020B0604020202020204" pitchFamily="34" charset="0"/>
                <a:hlinkClick r:id="rId23"/>
              </a:rPr>
              <a:t>processus de planification</a:t>
            </a:r>
            <a:r>
              <a:rPr kumimoji="0" lang="fr-FR" altLang="fr-FR" sz="1400" b="0" i="0" u="none" strike="noStrike" cap="none" normalizeH="0" baseline="0" dirty="0">
                <a:ln>
                  <a:noFill/>
                </a:ln>
                <a:solidFill>
                  <a:schemeClr val="tx1"/>
                </a:solidFill>
                <a:effectLst/>
                <a:latin typeface="Arial" panose="020B0604020202020204" pitchFamily="34" charset="0"/>
              </a:rPr>
              <a:t>, en fournissant des commentaires lors des périodes de consultation, en encourageant les bailleurs de fonds et autres parties prenantes de votre pays à s’impliquer, et en répondant aux appels de financement.</a:t>
            </a:r>
          </a:p>
          <a:p>
            <a:pPr marL="285750" indent="-285750">
              <a:buFont typeface="Wingdings" pitchFamily="2" charset="2"/>
              <a:buChar char="Ø"/>
            </a:pPr>
            <a:endParaRPr lang="fr-CA" sz="15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p:txBody>
      </p:sp>
      <p:sp>
        <p:nvSpPr>
          <p:cNvPr id="48" name="TextBox 47">
            <a:extLst>
              <a:ext uri="{FF2B5EF4-FFF2-40B4-BE49-F238E27FC236}">
                <a16:creationId xmlns:a16="http://schemas.microsoft.com/office/drawing/2014/main" id="{ADEBBAC0-0217-BAC4-2AD4-5C4E6598F862}"/>
              </a:ext>
            </a:extLst>
          </p:cNvPr>
          <p:cNvSpPr txBox="1"/>
          <p:nvPr>
            <p:custDataLst>
              <p:tags r:id="rId12"/>
            </p:custDataLst>
          </p:nvPr>
        </p:nvSpPr>
        <p:spPr>
          <a:xfrm>
            <a:off x="4627443" y="4628947"/>
            <a:ext cx="7395828" cy="1400383"/>
          </a:xfrm>
          <a:prstGeom prst="rect">
            <a:avLst/>
          </a:prstGeom>
          <a:noFill/>
        </p:spPr>
        <p:txBody>
          <a:bodyPr wrap="square" rtlCol="0">
            <a:spAutoFit/>
          </a:bodyPr>
          <a:lstStyle/>
          <a:p>
            <a:pPr marL="285750" indent="-285750">
              <a:buFont typeface="Wingdings" pitchFamily="2" charset="2"/>
              <a:buChar char="Ø"/>
            </a:pPr>
            <a:r>
              <a:rPr lang="fr-CA" sz="1400" dirty="0">
                <a:latin typeface="Arial" panose="020B0604020202020204" pitchFamily="34" charset="0"/>
                <a:ea typeface="Times New Roman" panose="02020603050405020304" pitchFamily="18" charset="0"/>
                <a:cs typeface="Arial" panose="020B0604020202020204" pitchFamily="34" charset="0"/>
                <a:sym typeface="Wingdings" pitchFamily="2" charset="2"/>
              </a:rPr>
              <a:t>Soutenez les </a:t>
            </a:r>
            <a:r>
              <a:rPr kumimoji="0" lang="fr-FR" altLang="fr-FR" sz="1400" b="0" i="0" u="none" strike="noStrike" cap="none" normalizeH="0" baseline="0" dirty="0">
                <a:ln>
                  <a:noFill/>
                </a:ln>
                <a:solidFill>
                  <a:schemeClr val="tx1"/>
                </a:solidFill>
                <a:effectLst/>
                <a:latin typeface="Arial" panose="020B0604020202020204" pitchFamily="34" charset="0"/>
              </a:rPr>
              <a:t>ONG engagées auprès des citoyens ainsi qu’aux leaders citoyens, afin qu’ils participent activement aux systèmes d’appui aux données probantes de votre pays. Encouragez leur implication dans la planification de l’ESIC, dans les initiatives qui en découlent, et dans les efforts continus visant à placer les données probantes au cœur de la vie quotidienne.</a:t>
            </a:r>
          </a:p>
          <a:p>
            <a:pPr marL="285750" indent="-285750">
              <a:buFont typeface="Wingdings" pitchFamily="2" charset="2"/>
              <a:buChar char="Ø"/>
            </a:pPr>
            <a:r>
              <a:rPr lang="fr-CA" sz="1500" dirty="0">
                <a:highlight>
                  <a:srgbClr val="FFFF00"/>
                </a:highlight>
                <a:latin typeface="Arial" panose="020B0604020202020204" pitchFamily="34" charset="0"/>
                <a:ea typeface="Times New Roman" panose="02020603050405020304" pitchFamily="18" charset="0"/>
                <a:cs typeface="Arial" panose="020B0604020202020204" pitchFamily="34" charset="0"/>
                <a:sym typeface="Wingdings" pitchFamily="2" charset="2"/>
              </a:rPr>
              <a:t> </a:t>
            </a:r>
            <a:endParaRPr lang="en-CA" sz="15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sym typeface="Wingdings" pitchFamily="2" charset="2"/>
            </a:endParaRPr>
          </a:p>
        </p:txBody>
      </p:sp>
      <p:sp>
        <p:nvSpPr>
          <p:cNvPr id="5" name="TextBox 20">
            <a:extLst>
              <a:ext uri="{FF2B5EF4-FFF2-40B4-BE49-F238E27FC236}">
                <a16:creationId xmlns:a16="http://schemas.microsoft.com/office/drawing/2014/main" id="{944408BD-4867-96B4-BCA5-67E07EAD7667}"/>
              </a:ext>
            </a:extLst>
          </p:cNvPr>
          <p:cNvSpPr txBox="1"/>
          <p:nvPr>
            <p:custDataLst>
              <p:tags r:id="rId13"/>
            </p:custDataLst>
          </p:nvPr>
        </p:nvSpPr>
        <p:spPr>
          <a:xfrm>
            <a:off x="-229766" y="2197071"/>
            <a:ext cx="4989676" cy="830997"/>
          </a:xfrm>
          <a:prstGeom prst="rect">
            <a:avLst/>
          </a:prstGeom>
          <a:noFill/>
        </p:spPr>
        <p:txBody>
          <a:bodyPr wrap="square">
            <a:spAutoFit/>
          </a:bodyPr>
          <a:lstStyle/>
          <a:p>
            <a:pPr marL="1396970" lvl="2">
              <a:defRPr/>
            </a:pPr>
            <a:r>
              <a:rPr kumimoji="0" lang="fr-CA" sz="16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Formaliser et renforcer les systèmes nationaux d’appui aux données probantes</a:t>
            </a:r>
            <a:endParaRPr lang="en-US" sz="1600" dirty="0"/>
          </a:p>
        </p:txBody>
      </p:sp>
      <p:sp>
        <p:nvSpPr>
          <p:cNvPr id="6" name="TextBox 21">
            <a:extLst>
              <a:ext uri="{FF2B5EF4-FFF2-40B4-BE49-F238E27FC236}">
                <a16:creationId xmlns:a16="http://schemas.microsoft.com/office/drawing/2014/main" id="{084ED921-7C62-D524-C74D-7C04DFDF8618}"/>
              </a:ext>
            </a:extLst>
          </p:cNvPr>
          <p:cNvSpPr txBox="1"/>
          <p:nvPr>
            <p:custDataLst>
              <p:tags r:id="rId14"/>
            </p:custDataLst>
          </p:nvPr>
        </p:nvSpPr>
        <p:spPr>
          <a:xfrm>
            <a:off x="-232624" y="3489485"/>
            <a:ext cx="5400482" cy="584775"/>
          </a:xfrm>
          <a:prstGeom prst="rect">
            <a:avLst/>
          </a:prstGeom>
          <a:noFill/>
        </p:spPr>
        <p:txBody>
          <a:bodyPr wrap="square">
            <a:spAutoFit/>
          </a:bodyPr>
          <a:lstStyle/>
          <a:p>
            <a:pPr marL="1396970" lvl="2">
              <a:defRPr/>
            </a:pPr>
            <a:r>
              <a:rPr lang="fr-CA" sz="1600" dirty="0">
                <a:solidFill>
                  <a:srgbClr val="254776"/>
                </a:solidFill>
                <a:latin typeface="Arial" panose="020B0604020202020204" pitchFamily="34" charset="0"/>
                <a:cs typeface="Arial" panose="020B0604020202020204" pitchFamily="34" charset="0"/>
              </a:rPr>
              <a:t>Améliorer et tirer parti de l’architecture mondiale de données probantes</a:t>
            </a:r>
            <a:endParaRPr lang="en-US" sz="1600" dirty="0"/>
          </a:p>
        </p:txBody>
      </p:sp>
      <p:sp>
        <p:nvSpPr>
          <p:cNvPr id="7" name="TextBox 22">
            <a:extLst>
              <a:ext uri="{FF2B5EF4-FFF2-40B4-BE49-F238E27FC236}">
                <a16:creationId xmlns:a16="http://schemas.microsoft.com/office/drawing/2014/main" id="{A48BA936-16CE-6594-50A8-9B2A2D3C0500}"/>
              </a:ext>
            </a:extLst>
          </p:cNvPr>
          <p:cNvSpPr txBox="1"/>
          <p:nvPr>
            <p:custDataLst>
              <p:tags r:id="rId15"/>
            </p:custDataLst>
          </p:nvPr>
        </p:nvSpPr>
        <p:spPr>
          <a:xfrm>
            <a:off x="-229766" y="4593798"/>
            <a:ext cx="4918873" cy="584775"/>
          </a:xfrm>
          <a:prstGeom prst="rect">
            <a:avLst/>
          </a:prstGeom>
          <a:noFill/>
        </p:spPr>
        <p:txBody>
          <a:bodyPr wrap="square">
            <a:spAutoFit/>
          </a:bodyPr>
          <a:lstStyle/>
          <a:p>
            <a:pPr marL="1396970" lvl="2">
              <a:defRPr/>
            </a:pPr>
            <a:r>
              <a:rPr lang="fr-CA" sz="1600" dirty="0">
                <a:solidFill>
                  <a:srgbClr val="254776"/>
                </a:solidFill>
                <a:latin typeface="Arial" panose="020B0604020202020204" pitchFamily="34" charset="0"/>
                <a:cs typeface="Arial" panose="020B0604020202020204" pitchFamily="34" charset="0"/>
              </a:rPr>
              <a:t>Placer les données probantes au cœur de la vie quotidienne</a:t>
            </a:r>
            <a:endParaRPr lang="en-US" sz="1600" dirty="0"/>
          </a:p>
        </p:txBody>
      </p:sp>
    </p:spTree>
    <p:extLst>
      <p:ext uri="{BB962C8B-B14F-4D97-AF65-F5344CB8AC3E}">
        <p14:creationId xmlns:p14="http://schemas.microsoft.com/office/powerpoint/2010/main" val="41539066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9483B2-BEB8-41F2-8FEC-E8F0D26003C6}">
  <ds:schemaRefs>
    <ds:schemaRef ds:uri="http://purl.org/dc/elements/1.1/"/>
    <ds:schemaRef ds:uri="http://www.w3.org/XML/1998/namespace"/>
    <ds:schemaRef ds:uri="http://schemas.microsoft.com/office/infopath/2007/PartnerControls"/>
    <ds:schemaRef ds:uri="http://schemas.microsoft.com/office/2006/metadata/properties"/>
    <ds:schemaRef ds:uri="http://purl.org/dc/terms/"/>
    <ds:schemaRef ds:uri="http://purl.org/dc/dcmitype/"/>
    <ds:schemaRef ds:uri="0408fcbc-2e10-4461-bee0-724c01b46ae9"/>
    <ds:schemaRef ds:uri="http://schemas.microsoft.com/office/2006/documentManagement/types"/>
    <ds:schemaRef ds:uri="http://schemas.openxmlformats.org/package/2006/metadata/core-properties"/>
    <ds:schemaRef ds:uri="599eec1d-e27c-4128-92a4-19001b8afe14"/>
  </ds:schemaRefs>
</ds:datastoreItem>
</file>

<file path=customXml/itemProps3.xml><?xml version="1.0" encoding="utf-8"?>
<ds:datastoreItem xmlns:ds="http://schemas.openxmlformats.org/officeDocument/2006/customXml" ds:itemID="{11998BD1-7B99-4C0F-A478-9BA7D4D9D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31654</TotalTime>
  <Words>296</Words>
  <Application>Microsoft Macintosh PowerPoint</Application>
  <PresentationFormat>Widescreen</PresentationFormat>
  <Paragraphs>24</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Courier New</vt:lpstr>
      <vt:lpstr>Wellcome</vt:lpstr>
      <vt:lpstr>Wingdings</vt:lpstr>
      <vt:lpstr>RISE</vt:lpstr>
      <vt:lpstr>ESN-CA</vt:lpstr>
      <vt:lpstr>GCESC</vt:lpstr>
      <vt:lpstr>Conclusion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305</cp:revision>
  <cp:lastPrinted>2023-05-24T15:22:34Z</cp:lastPrinted>
  <dcterms:created xsi:type="dcterms:W3CDTF">2017-04-21T15:41:45Z</dcterms:created>
  <dcterms:modified xsi:type="dcterms:W3CDTF">2025-02-14T13:57:59Z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y fmtid="{D5CDD505-2E9C-101B-9397-08002B2CF9AE}" pid="5" name="MSIP_Label_6a7d8d5d-78e2-4a62-9fcd-016eb5e4c57c_Enabled">
    <vt:lpwstr>true</vt:lpwstr>
  </property>
  <property fmtid="{D5CDD505-2E9C-101B-9397-08002B2CF9AE}" pid="6" name="MSIP_Label_6a7d8d5d-78e2-4a62-9fcd-016eb5e4c57c_SetDate">
    <vt:lpwstr>2025-02-05T17:31:52Z</vt:lpwstr>
  </property>
  <property fmtid="{D5CDD505-2E9C-101B-9397-08002B2CF9AE}" pid="7" name="MSIP_Label_6a7d8d5d-78e2-4a62-9fcd-016eb5e4c57c_Method">
    <vt:lpwstr>Standard</vt:lpwstr>
  </property>
  <property fmtid="{D5CDD505-2E9C-101B-9397-08002B2CF9AE}" pid="8" name="MSIP_Label_6a7d8d5d-78e2-4a62-9fcd-016eb5e4c57c_Name">
    <vt:lpwstr>Général</vt:lpwstr>
  </property>
  <property fmtid="{D5CDD505-2E9C-101B-9397-08002B2CF9AE}" pid="9" name="MSIP_Label_6a7d8d5d-78e2-4a62-9fcd-016eb5e4c57c_SiteId">
    <vt:lpwstr>06e1fe28-5f8b-4075-bf6c-ae24be1a7992</vt:lpwstr>
  </property>
  <property fmtid="{D5CDD505-2E9C-101B-9397-08002B2CF9AE}" pid="10" name="MSIP_Label_6a7d8d5d-78e2-4a62-9fcd-016eb5e4c57c_ActionId">
    <vt:lpwstr>579655a4-7c7a-44a4-aa6f-2bcf04c4585a</vt:lpwstr>
  </property>
  <property fmtid="{D5CDD505-2E9C-101B-9397-08002B2CF9AE}" pid="11" name="MSIP_Label_6a7d8d5d-78e2-4a62-9fcd-016eb5e4c57c_ContentBits">
    <vt:lpwstr>0</vt:lpwstr>
  </property>
</Properties>
</file>