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68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3/25/25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emf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emf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93" y="113435"/>
            <a:ext cx="12151357" cy="1006368"/>
          </a:xfrm>
        </p:spPr>
        <p:txBody>
          <a:bodyPr>
            <a:normAutofit/>
          </a:bodyPr>
          <a:lstStyle/>
          <a:p>
            <a:r>
              <a:rPr lang="en-US" altLang="ja-JP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</a:t>
            </a:r>
            <a:r>
              <a:rPr lang="ja-JP" alt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年改訂版において、各実装優先事項で推進力が醸成されていることを示したが、これは、特に第</a:t>
            </a:r>
            <a:r>
              <a:rPr lang="en-US" altLang="ja-JP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ja-JP" alt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の優先事項において証明された。</a:t>
            </a:r>
            <a:endParaRPr lang="en-CA" sz="2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B8EA0-BD45-E9CD-A458-3959AC25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41BF6-025E-C3BA-EF2C-B03D5CB06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486925" y="2099524"/>
            <a:ext cx="7199957" cy="860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681E8D-F707-FB84-142F-B9398FFF1168}"/>
              </a:ext>
            </a:extLst>
          </p:cNvPr>
          <p:cNvGrpSpPr/>
          <p:nvPr/>
        </p:nvGrpSpPr>
        <p:grpSpPr>
          <a:xfrm>
            <a:off x="4244351" y="2151523"/>
            <a:ext cx="880046" cy="824558"/>
            <a:chOff x="6046400" y="1267766"/>
            <a:chExt cx="867191" cy="86719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DCAC40-A736-3639-F5C7-9C29A199FF6B}"/>
                </a:ext>
              </a:extLst>
            </p:cNvPr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1217CAC8-AE5D-DC77-F95E-1E6E922D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4A3C9-D9B3-DA25-ACDD-FBD812F2D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4586532" y="3178370"/>
            <a:ext cx="7300896" cy="8609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891BF2F-4E34-5D39-858B-F52AE9792878}"/>
              </a:ext>
            </a:extLst>
          </p:cNvPr>
          <p:cNvGrpSpPr/>
          <p:nvPr/>
        </p:nvGrpSpPr>
        <p:grpSpPr>
          <a:xfrm>
            <a:off x="4279610" y="3198742"/>
            <a:ext cx="808287" cy="826206"/>
            <a:chOff x="6914218" y="2244051"/>
            <a:chExt cx="865312" cy="8653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77C603-B217-D791-25BF-E6689F25F5A5}"/>
                </a:ext>
              </a:extLst>
            </p:cNvPr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1F3399E-D8BB-2A8A-2AE5-3278F5538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10AF077-8265-AE06-8857-4525B242605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4717802" y="4225882"/>
            <a:ext cx="7297144" cy="860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90075C-0FD4-81B7-AAF5-9FAB8BE42DFA}"/>
              </a:ext>
            </a:extLst>
          </p:cNvPr>
          <p:cNvGrpSpPr/>
          <p:nvPr/>
        </p:nvGrpSpPr>
        <p:grpSpPr>
          <a:xfrm>
            <a:off x="4313659" y="4245487"/>
            <a:ext cx="808287" cy="826206"/>
            <a:chOff x="5827319" y="2975790"/>
            <a:chExt cx="865312" cy="86531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5EEACE-AFC1-B2AB-E86E-F51F7DF4C279}"/>
                </a:ext>
              </a:extLst>
            </p:cNvPr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1ABB16E1-402A-6811-A327-3A6672906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pic>
        <p:nvPicPr>
          <p:cNvPr id="19" name="Picture 1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B3573C4-6A06-BA37-ADA1-B7199FE55D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76" y="1751417"/>
            <a:ext cx="1669591" cy="216744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A342B-0F22-4089-9B60-496D0E0CC8E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6354" y="1763116"/>
            <a:ext cx="1664186" cy="2155743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CFAB72-B7BA-14B6-45DB-422BD62C58EA}"/>
              </a:ext>
            </a:extLst>
          </p:cNvPr>
          <p:cNvSpPr txBox="1"/>
          <p:nvPr/>
        </p:nvSpPr>
        <p:spPr>
          <a:xfrm>
            <a:off x="3777412" y="2398710"/>
            <a:ext cx="8237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国内（および地域）のエビデンス支援システムの形式化および強化</a:t>
            </a: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4A146-EF2A-DB39-367A-C29937AF2B20}"/>
              </a:ext>
            </a:extLst>
          </p:cNvPr>
          <p:cNvSpPr txBox="1"/>
          <p:nvPr/>
        </p:nvSpPr>
        <p:spPr>
          <a:xfrm>
            <a:off x="3777412" y="3426519"/>
            <a:ext cx="79303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グローバルエビデンスアーキテクチャの強化および活用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EB3B43-E842-9014-5A84-EB1BF26FD822}"/>
              </a:ext>
            </a:extLst>
          </p:cNvPr>
          <p:cNvSpPr txBox="1"/>
          <p:nvPr/>
        </p:nvSpPr>
        <p:spPr>
          <a:xfrm>
            <a:off x="3777412" y="4487080"/>
            <a:ext cx="67409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日常生活の中心にエビデンスを位置付け</a:t>
            </a:r>
          </a:p>
        </p:txBody>
      </p:sp>
      <p:sp>
        <p:nvSpPr>
          <p:cNvPr id="5" name="Title 14">
            <a:extLst>
              <a:ext uri="{FF2B5EF4-FFF2-40B4-BE49-F238E27FC236}">
                <a16:creationId xmlns:a16="http://schemas.microsoft.com/office/drawing/2014/main" id="{B7E17A6A-F2C8-1734-7113-A475BEA6C7EC}"/>
              </a:ext>
            </a:extLst>
          </p:cNvPr>
          <p:cNvSpPr txBox="1">
            <a:spLocks/>
          </p:cNvSpPr>
          <p:nvPr/>
        </p:nvSpPr>
        <p:spPr>
          <a:xfrm>
            <a:off x="351867" y="1251918"/>
            <a:ext cx="1669591" cy="498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ja-JP" altLang="en-US" sz="14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レポート</a:t>
            </a:r>
            <a:endParaRPr lang="en-CA" sz="140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419635BC-236F-BB62-66B5-51AA9ECA31DA}"/>
              </a:ext>
            </a:extLst>
          </p:cNvPr>
          <p:cNvSpPr txBox="1">
            <a:spLocks/>
          </p:cNvSpPr>
          <p:nvPr/>
        </p:nvSpPr>
        <p:spPr>
          <a:xfrm>
            <a:off x="2297717" y="1245545"/>
            <a:ext cx="1595656" cy="524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14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2023</a:t>
            </a:r>
            <a:r>
              <a:rPr lang="ja-JP" altLang="en-US" sz="14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年改訂版</a:t>
            </a:r>
            <a:endParaRPr lang="en-CA" sz="140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Title 14">
            <a:extLst>
              <a:ext uri="{FF2B5EF4-FFF2-40B4-BE49-F238E27FC236}">
                <a16:creationId xmlns:a16="http://schemas.microsoft.com/office/drawing/2014/main" id="{4E408EDA-BCA9-0E7A-1920-2AABC3AF4823}"/>
              </a:ext>
            </a:extLst>
          </p:cNvPr>
          <p:cNvSpPr txBox="1">
            <a:spLocks/>
          </p:cNvSpPr>
          <p:nvPr/>
        </p:nvSpPr>
        <p:spPr>
          <a:xfrm>
            <a:off x="2355518" y="4102834"/>
            <a:ext cx="1504416" cy="272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2025</a:t>
            </a:r>
            <a:r>
              <a:rPr lang="ja-JP" altLang="en-US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年改訂版</a:t>
            </a:r>
            <a:endParaRPr lang="en-CA" sz="105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988C33-5FA9-AA94-5F2F-67AEA90E9CB5}"/>
              </a:ext>
            </a:extLst>
          </p:cNvPr>
          <p:cNvSpPr txBox="1"/>
          <p:nvPr/>
        </p:nvSpPr>
        <p:spPr>
          <a:xfrm>
            <a:off x="2201934" y="3893773"/>
            <a:ext cx="589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u="none" kern="0" dirty="0">
                <a:solidFill>
                  <a:srgbClr val="40B5D3"/>
                </a:solidFill>
                <a:latin typeface="Arial"/>
                <a:cs typeface="Arial" panose="020B0604020202020204" pitchFamily="34" charset="0"/>
                <a:sym typeface="Arial"/>
              </a:rPr>
              <a:t>*</a:t>
            </a:r>
            <a:endParaRPr lang="en-US" sz="5400" dirty="0">
              <a:solidFill>
                <a:srgbClr val="40B5D3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D41D929-7DFF-AB96-5BC7-A6E22A821F1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55658" y="4476154"/>
            <a:ext cx="1665800" cy="2155741"/>
          </a:xfrm>
          <a:prstGeom prst="rect">
            <a:avLst/>
          </a:prstGeom>
          <a:ln w="12700" cap="sq" cmpd="sng">
            <a:solidFill>
              <a:srgbClr val="254776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27" name="Title 14">
            <a:extLst>
              <a:ext uri="{FF2B5EF4-FFF2-40B4-BE49-F238E27FC236}">
                <a16:creationId xmlns:a16="http://schemas.microsoft.com/office/drawing/2014/main" id="{B24A8FDE-C6E4-ECE2-D65B-5D0B7AB4C86E}"/>
              </a:ext>
            </a:extLst>
          </p:cNvPr>
          <p:cNvSpPr txBox="1">
            <a:spLocks/>
          </p:cNvSpPr>
          <p:nvPr/>
        </p:nvSpPr>
        <p:spPr>
          <a:xfrm>
            <a:off x="319333" y="4103075"/>
            <a:ext cx="1665800" cy="272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2024</a:t>
            </a:r>
            <a:r>
              <a:rPr lang="ja-JP" altLang="en-US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年改訂版</a:t>
            </a:r>
            <a:endParaRPr lang="en-CA" sz="105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D66090-F280-B6C4-9350-C562A6C5D3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8260" y="4454328"/>
            <a:ext cx="1682786" cy="21775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114395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599eec1d-e27c-4128-92a4-19001b8afe14"/>
    <ds:schemaRef ds:uri="http://purl.org/dc/elements/1.1/"/>
    <ds:schemaRef ds:uri="http://purl.org/dc/terms/"/>
    <ds:schemaRef ds:uri="0408fcbc-2e10-4461-bee0-724c01b46ae9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31543</TotalTime>
  <Words>154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2024年改訂版において、各実装優先事項で推進力が醸成されていることを示したが、これは、特に第2の優先事項において証明された。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295</cp:revision>
  <cp:lastPrinted>2023-05-24T15:22:34Z</cp:lastPrinted>
  <dcterms:created xsi:type="dcterms:W3CDTF">2017-04-21T15:41:45Z</dcterms:created>
  <dcterms:modified xsi:type="dcterms:W3CDTF">2025-03-25T18:34:42Z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