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2069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776"/>
    <a:srgbClr val="000000"/>
    <a:srgbClr val="F5E4ED"/>
    <a:srgbClr val="CC76A6"/>
    <a:srgbClr val="E9F7FB"/>
    <a:srgbClr val="F2F2F2"/>
    <a:srgbClr val="FF3156"/>
    <a:srgbClr val="FF8AD8"/>
    <a:srgbClr val="3F4349"/>
    <a:srgbClr val="FEC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068" autoAdjust="0"/>
  </p:normalViewPr>
  <p:slideViewPr>
    <p:cSldViewPr snapToGrid="0" snapToObjects="1">
      <p:cViewPr varScale="1">
        <p:scale>
          <a:sx n="121" d="100"/>
          <a:sy n="121" d="100"/>
        </p:scale>
        <p:origin x="1360" y="16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3/25/25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3/25/25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33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E63047-826E-40BB-4A6A-7BAA31722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2CB33EA-91D6-F140-A440-0A130B2A34DE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5CFFD4-38E5-C117-EA12-CA104D11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2415"/>
            <a:ext cx="11708068" cy="1006368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実装評議会は、世界各地の</a:t>
            </a:r>
            <a:r>
              <a:rPr lang="en-US" altLang="ja-JP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</a:t>
            </a:r>
            <a:r>
              <a:rPr lang="ja-JP" altLang="en-US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カ国およびグローバル・地域組織からなる</a:t>
            </a:r>
            <a:r>
              <a:rPr lang="en-US" altLang="ja-JP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95</a:t>
            </a:r>
            <a:r>
              <a:rPr lang="ja-JP" altLang="en-US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の強力な組織パートナーによって、その活動を締めくくることになる。</a:t>
            </a:r>
            <a:endParaRPr lang="en-CA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lose-up of a graph&#10;&#10;Description automatically generated">
            <a:extLst>
              <a:ext uri="{FF2B5EF4-FFF2-40B4-BE49-F238E27FC236}">
                <a16:creationId xmlns:a16="http://schemas.microsoft.com/office/drawing/2014/main" id="{9DE269B1-5B1A-68F3-F234-8B37AE43E9E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04525" y="1403764"/>
            <a:ext cx="9921241" cy="4691714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72F1985A-FBFB-28E9-2174-C3084E08EC6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 rot="16200000">
            <a:off x="2189785" y="2101967"/>
            <a:ext cx="161198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b="1" dirty="0">
                <a:solidFill>
                  <a:srgbClr val="000000"/>
                </a:solidFill>
                <a:latin typeface="Arial Narrow" panose="020B0606020202030204" pitchFamily="34" charset="0"/>
              </a:rPr>
              <a:t>組織パートナー</a:t>
            </a:r>
            <a:endParaRPr kumimoji="0" lang="en-CA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E9B0C578-2DCC-72F9-0BFC-B2CD8966E54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043845" y="3503473"/>
            <a:ext cx="113769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市民パートナー</a:t>
            </a: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(n=10)</a:t>
            </a:r>
            <a:r>
              <a:rPr kumimoji="0" lang="fr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C21A5E3A-18D1-B867-77C9-E86C08D9596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199081" y="1971161"/>
            <a:ext cx="977938" cy="2616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国</a:t>
            </a:r>
            <a:endParaRPr kumimoji="0" lang="en-CA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22EC0247-340F-F922-7044-37785A8C00F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92049" y="1979078"/>
            <a:ext cx="1560154" cy="2616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組織パートナー</a:t>
            </a:r>
            <a:endParaRPr kumimoji="0" lang="en-CA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B0693218-EECA-F1CC-33EA-4B499E605BF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141692" y="3509069"/>
            <a:ext cx="232154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会員増加数</a:t>
            </a:r>
            <a:r>
              <a:rPr kumimoji="0" lang="f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2023 - 2025</a:t>
            </a:r>
            <a:endParaRPr kumimoji="0" lang="en-CA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7BEE2F47-3CAF-CDEF-405E-A456B81A7D31}"/>
              </a:ext>
            </a:extLst>
          </p:cNvPr>
          <p:cNvGrpSpPr/>
          <p:nvPr/>
        </p:nvGrpSpPr>
        <p:grpSpPr>
          <a:xfrm>
            <a:off x="5963704" y="5885650"/>
            <a:ext cx="2764098" cy="246222"/>
            <a:chOff x="5963704" y="5885650"/>
            <a:chExt cx="2638003" cy="246222"/>
          </a:xfrm>
        </p:grpSpPr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id="{B3797C4C-10EC-59C6-FBBB-B2F121C7BC7E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5963704" y="5885651"/>
              <a:ext cx="68581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Ins="36000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23</a:t>
              </a:r>
              <a:r>
                <a:rPr kumimoji="0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年</a:t>
              </a:r>
              <a:r>
                <a:rPr kumimoji="0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</a:t>
              </a:r>
              <a:r>
                <a:rPr kumimoji="0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月</a:t>
              </a:r>
              <a:r>
                <a:rPr kumimoji="0" lang="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endParaRPr kumimoji="0" lang="en-CA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07BED3C2-58AA-268E-66CA-6BCA0ED13024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6494560" y="5885651"/>
              <a:ext cx="68581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Ins="36000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23</a:t>
              </a:r>
              <a:r>
                <a:rPr kumimoji="0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年</a:t>
              </a:r>
              <a:r>
                <a:rPr kumimoji="0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7</a:t>
              </a:r>
              <a:r>
                <a:rPr kumimoji="0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月</a:t>
              </a:r>
              <a:endParaRPr kumimoji="0" lang="en-CA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C7509E-03A9-28D1-440C-5AB2CF843239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7047547" y="5885651"/>
              <a:ext cx="68581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Ins="36000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24</a:t>
              </a:r>
              <a:r>
                <a:rPr lang="ja-JP" altLang="en-US" sz="1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年</a:t>
              </a:r>
              <a:r>
                <a:rPr lang="en-US" altLang="ja-JP" sz="1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1</a:t>
              </a:r>
              <a:r>
                <a:rPr lang="ja-JP" altLang="en-US" sz="1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月</a:t>
              </a:r>
              <a:endParaRPr lang="en-CA" sz="1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D9022386-7690-DB7C-9A7E-E7CF58B8A948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7561846" y="5885650"/>
              <a:ext cx="68581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Ins="36000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24</a:t>
              </a:r>
              <a:r>
                <a:rPr kumimoji="0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年</a:t>
              </a:r>
              <a:r>
                <a:rPr kumimoji="0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7</a:t>
              </a:r>
              <a:r>
                <a:rPr kumimoji="0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月</a:t>
              </a:r>
              <a:r>
                <a:rPr kumimoji="0" lang="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endParaRPr kumimoji="0" lang="en-CA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id="{086C8B83-1478-E854-79C5-E5EE7137E6AA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8100088" y="5885650"/>
              <a:ext cx="50161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Ins="36000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25</a:t>
              </a:r>
              <a:r>
                <a:rPr kumimoji="0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年</a:t>
              </a:r>
              <a:r>
                <a:rPr kumimoji="0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</a:t>
              </a:r>
              <a:r>
                <a:rPr kumimoji="0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月</a:t>
              </a:r>
              <a:r>
                <a:rPr kumimoji="0" lang="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endParaRPr kumimoji="0" lang="en-CA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9" name="TextBox 1">
            <a:extLst>
              <a:ext uri="{FF2B5EF4-FFF2-40B4-BE49-F238E27FC236}">
                <a16:creationId xmlns:a16="http://schemas.microsoft.com/office/drawing/2014/main" id="{0453ACEE-5A35-55F8-E283-58163F612EB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36200" y="2240688"/>
            <a:ext cx="2077507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dirty="0">
                <a:solidFill>
                  <a:srgbClr val="1E252B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endParaRPr kumimoji="0" lang="fr" sz="800" b="0" i="0" u="none" strike="noStrike" kern="120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アフリカエビデンスネットワーク</a:t>
            </a:r>
            <a:r>
              <a:rPr kumimoji="0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Africa Evidence Network)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生きたエビデンスのためのアライアンス</a:t>
            </a:r>
            <a:r>
              <a:rPr kumimoji="0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Alliance for Living Evidence)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キャンベル共同計画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コクラン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エフェクティブ・ベーシック・サービス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Effective-Basic Services(</a:t>
            </a:r>
            <a:r>
              <a:rPr kumimoji="0" lang="en-CA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eBASE</a:t>
            </a:r>
            <a:r>
              <a: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アフリカ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EPPI</a:t>
            </a: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センター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グローバル</a:t>
            </a:r>
            <a:r>
              <a: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SDG</a:t>
            </a: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統合連合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ガイドライン国際ネットワーク</a:t>
            </a:r>
            <a:r>
              <a:rPr kumimoji="0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Guidelines International Network)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Instituto </a:t>
            </a:r>
            <a:r>
              <a:rPr kumimoji="0" lang="en-CA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Veredas</a:t>
            </a:r>
            <a:endParaRPr kumimoji="0" lang="en-CA" sz="800" b="0" i="0" u="none" strike="noStrike" kern="120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国際図書館協会連盟</a:t>
            </a:r>
            <a:r>
              <a:rPr kumimoji="0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Federation of Library Associations and Institutions)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オスワルド・クルーズ財団</a:t>
            </a:r>
            <a:r>
              <a:rPr kumimoji="0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CA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Fiocruz</a:t>
            </a:r>
            <a:r>
              <a: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)(Oswaldo Cruz Foundation (</a:t>
            </a:r>
            <a:r>
              <a:rPr kumimoji="0" lang="en-CA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Fiocruz</a:t>
            </a:r>
            <a:r>
              <a: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エビデンスのための全アフリカ共同体</a:t>
            </a:r>
            <a:r>
              <a:rPr kumimoji="0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Pan-African Collective for Evidence)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en-CA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Réseau</a:t>
            </a:r>
            <a:r>
              <a: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francophone international </a:t>
            </a:r>
            <a:r>
              <a:rPr kumimoji="0" lang="en-CA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conseil </a:t>
            </a:r>
            <a:r>
              <a:rPr kumimoji="0" lang="en-CA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scientifique</a:t>
            </a:r>
            <a:endParaRPr kumimoji="0" lang="en-CA" sz="800" b="0" i="0" u="none" strike="noStrike" kern="120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センス・アバウト・サイエンス</a:t>
            </a:r>
            <a:r>
              <a:rPr kumimoji="0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Sense About Science)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英国健康安全保障局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ユニセフ</a:t>
            </a:r>
            <a:endParaRPr kumimoji="0" lang="en-CA" sz="800" b="0" i="0" u="none" strike="noStrike" kern="12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0001173A-FF53-575B-F05D-BAEBBB8B33C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681573" y="2255449"/>
            <a:ext cx="2189857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アルゼンチン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オーストラリア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ブラジル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カナダ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チリ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中国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コロンビア</a:t>
            </a:r>
            <a:endParaRPr kumimoji="0" lang="en-US" altLang="ja-JP" sz="1050" b="0" i="0" u="none" strike="noStrike" kern="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UniversLTStd-LightCn"/>
            </a:endParaRP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lang="ja-JP" altLang="en-US" sz="1050" kern="0" dirty="0">
                <a:solidFill>
                  <a:srgbClr val="1E252B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デンマーク</a:t>
            </a:r>
            <a:endParaRPr kumimoji="0" lang="ja-JP" altLang="en-US" sz="1050" b="0" i="0" u="none" strike="noStrike" kern="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UniversLTStd-LightCn"/>
            </a:endParaRP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フランス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ドイツ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インド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アイルランド</a:t>
            </a:r>
            <a:endParaRPr kumimoji="0" lang="en-US" altLang="ja-JP" sz="1050" b="0" i="0" u="none" strike="noStrike" kern="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UniversLTStd-LightCn"/>
            </a:endParaRP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lang="ja-JP" altLang="en-US" sz="1050" kern="0" dirty="0">
                <a:solidFill>
                  <a:srgbClr val="1E252B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日本</a:t>
            </a:r>
            <a:endParaRPr kumimoji="0" lang="ja-JP" altLang="en-US" sz="1050" b="0" i="0" u="none" strike="noStrike" kern="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UniversLTStd-LightCn"/>
            </a:endParaRP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レバノン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ノルウェー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パキスタン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南アフリカ</a:t>
            </a:r>
            <a:endParaRPr kumimoji="0" lang="en-US" altLang="ja-JP" sz="1050" b="0" i="0" u="none" strike="noStrike" kern="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UniversLTStd-LightCn"/>
            </a:endParaRP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lang="ja-JP" altLang="en-US" sz="1050" kern="0" dirty="0">
                <a:solidFill>
                  <a:srgbClr val="1E252B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オランダ</a:t>
            </a:r>
            <a:endParaRPr kumimoji="0" lang="ja-JP" altLang="en-US" sz="1050" b="0" i="0" u="none" strike="noStrike" kern="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UniversLTStd-LightCn"/>
            </a:endParaRP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ウガンダ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イギリス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米国</a:t>
            </a:r>
            <a:endParaRPr kumimoji="0" lang="en-US" altLang="ja-JP" sz="1050" b="0" i="0" u="none" strike="noStrike" kern="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UniversLTStd-LightCn"/>
            </a:endParaRP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lang="ja-JP" altLang="en-US" sz="1050" kern="0" dirty="0">
                <a:solidFill>
                  <a:srgbClr val="1E252B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ジンバブエ</a:t>
            </a:r>
            <a:endParaRPr kumimoji="0" lang="ja-JP" altLang="en-US" sz="1050" b="0" i="0" u="none" strike="noStrike" kern="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UniversLTStd-LightCn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kern="0" dirty="0">
                <a:solidFill>
                  <a:srgbClr val="1E252B"/>
                </a:solidFill>
                <a:latin typeface="Arial Narrow" panose="020B0606020202030204" pitchFamily="34" charset="0"/>
              </a:rPr>
              <a:t>地域およびグローバル組織の拠点となる国を除く</a:t>
            </a:r>
            <a:endParaRPr kumimoji="0" lang="en-CA" sz="140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AD2E4F6C-5061-508D-E096-9A0A31946D5D}"/>
              </a:ext>
            </a:extLst>
          </p:cNvPr>
          <p:cNvGrpSpPr/>
          <p:nvPr/>
        </p:nvGrpSpPr>
        <p:grpSpPr>
          <a:xfrm>
            <a:off x="3544744" y="3043047"/>
            <a:ext cx="4863005" cy="339986"/>
            <a:chOff x="3553981" y="3015339"/>
            <a:chExt cx="4757308" cy="200055"/>
          </a:xfrm>
        </p:grpSpPr>
        <p:sp>
          <p:nvSpPr>
            <p:cNvPr id="10" name="TextBox 19">
              <a:extLst>
                <a:ext uri="{FF2B5EF4-FFF2-40B4-BE49-F238E27FC236}">
                  <a16:creationId xmlns:a16="http://schemas.microsoft.com/office/drawing/2014/main" id="{72EBCFE2-CBBE-78D1-E6F5-270745B5581D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6970426" y="3015339"/>
              <a:ext cx="657573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0" rtlCol="0"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東南アジア</a:t>
              </a:r>
              <a:endParaRPr kumimoji="0" lang="en-CA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1" name="TextBox 20">
              <a:extLst>
                <a:ext uri="{FF2B5EF4-FFF2-40B4-BE49-F238E27FC236}">
                  <a16:creationId xmlns:a16="http://schemas.microsoft.com/office/drawing/2014/main" id="{88AC7FB8-1210-404A-F379-5BF20946610C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7653716" y="3015339"/>
              <a:ext cx="657573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0" rtlCol="0"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東地中海</a:t>
              </a:r>
              <a:endParaRPr kumimoji="0" lang="en-CA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21" name="TextBox 14">
              <a:extLst>
                <a:ext uri="{FF2B5EF4-FFF2-40B4-BE49-F238E27FC236}">
                  <a16:creationId xmlns:a16="http://schemas.microsoft.com/office/drawing/2014/main" id="{F4543CEC-11B7-384A-5129-45E8CAC81363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4237270" y="3015339"/>
              <a:ext cx="657573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グローバル</a:t>
              </a:r>
              <a:endParaRPr kumimoji="0" lang="en-CA" sz="7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22" name="TextBox 15">
              <a:extLst>
                <a:ext uri="{FF2B5EF4-FFF2-40B4-BE49-F238E27FC236}">
                  <a16:creationId xmlns:a16="http://schemas.microsoft.com/office/drawing/2014/main" id="{A8A1356C-AB72-4ED1-52D7-7B4F83BF63FB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3553981" y="3015339"/>
              <a:ext cx="657573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アメリカ大陸</a:t>
              </a:r>
              <a:r>
                <a:rPr kumimoji="0" lang="fr" sz="7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endParaRPr kumimoji="0" lang="en-CA" sz="7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23" name="TextBox 16">
              <a:extLst>
                <a:ext uri="{FF2B5EF4-FFF2-40B4-BE49-F238E27FC236}">
                  <a16:creationId xmlns:a16="http://schemas.microsoft.com/office/drawing/2014/main" id="{F41A1C91-E18D-CDF0-70A0-3878406726BB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4920559" y="3015339"/>
              <a:ext cx="657573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欧州</a:t>
              </a:r>
              <a:endParaRPr kumimoji="0" lang="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24" name="TextBox 17">
              <a:extLst>
                <a:ext uri="{FF2B5EF4-FFF2-40B4-BE49-F238E27FC236}">
                  <a16:creationId xmlns:a16="http://schemas.microsoft.com/office/drawing/2014/main" id="{41E2A447-FD44-9ED0-596D-63748E0742DF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5603848" y="3015339"/>
              <a:ext cx="657573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アフリカ</a:t>
              </a:r>
              <a:endParaRPr kumimoji="0" lang="en-CA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25" name="TextBox 18">
              <a:extLst>
                <a:ext uri="{FF2B5EF4-FFF2-40B4-BE49-F238E27FC236}">
                  <a16:creationId xmlns:a16="http://schemas.microsoft.com/office/drawing/2014/main" id="{A7247520-7934-5F73-4CA2-C0B588F113B5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6287137" y="3015339"/>
              <a:ext cx="657573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0" rtlCol="0"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西太平洋</a:t>
              </a:r>
              <a:endParaRPr kumimoji="0" lang="en-CA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7" name="TextBox 10">
            <a:extLst>
              <a:ext uri="{FF2B5EF4-FFF2-40B4-BE49-F238E27FC236}">
                <a16:creationId xmlns:a16="http://schemas.microsoft.com/office/drawing/2014/main" id="{D9E80D28-90E9-0A28-C8D7-107C4BECDAB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327208" y="3503473"/>
            <a:ext cx="151941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組織パートナー</a:t>
            </a: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(n=</a:t>
            </a: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95</a:t>
            </a: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</a:t>
            </a:r>
            <a:r>
              <a:rPr kumimoji="0" lang="fr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B354FF94-E59C-5CAB-D067-D2F9C551E19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290549" y="3241863"/>
            <a:ext cx="133601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地域</a:t>
            </a:r>
            <a:endParaRPr kumimoji="0" lang="en-CA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0689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9483B2-BEB8-41F2-8FEC-E8F0D26003C6}">
  <ds:schemaRefs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0408fcbc-2e10-4461-bee0-724c01b46ae9"/>
    <ds:schemaRef ds:uri="http://www.w3.org/XML/1998/namespace"/>
    <ds:schemaRef ds:uri="599eec1d-e27c-4128-92a4-19001b8afe14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0A3FEE-4E95-40F5-A7D2-D696DE35F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31542</TotalTime>
  <Words>499</Words>
  <Application>Microsoft Macintosh PowerPoint</Application>
  <PresentationFormat>Widescreen</PresentationFormat>
  <Paragraphs>62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Arial Narrow</vt:lpstr>
      <vt:lpstr>Calibri</vt:lpstr>
      <vt:lpstr>Courier New</vt:lpstr>
      <vt:lpstr>Garamond</vt:lpstr>
      <vt:lpstr>Wellcome</vt:lpstr>
      <vt:lpstr>Wingdings</vt:lpstr>
      <vt:lpstr>RISE</vt:lpstr>
      <vt:lpstr>ESN-CA</vt:lpstr>
      <vt:lpstr>GCESC</vt:lpstr>
      <vt:lpstr>実装評議会は、世界各地の22カ国およびグローバル・地域組織からなる95の強力な組織パートナーによって、その活動を締めくくることになる。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295</cp:revision>
  <cp:lastPrinted>2023-05-24T15:22:34Z</cp:lastPrinted>
  <dcterms:created xsi:type="dcterms:W3CDTF">2017-04-21T15:41:45Z</dcterms:created>
  <dcterms:modified xsi:type="dcterms:W3CDTF">2025-03-25T18:35:05Z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