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22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6A6"/>
    <a:srgbClr val="99CC66"/>
    <a:srgbClr val="6699CC"/>
    <a:srgbClr val="254776"/>
    <a:srgbClr val="000000"/>
    <a:srgbClr val="F5E4ED"/>
    <a:srgbClr val="E9F7FB"/>
    <a:srgbClr val="F2F2F2"/>
    <a:srgbClr val="FF3156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56" autoAdjust="0"/>
  </p:normalViewPr>
  <p:slideViewPr>
    <p:cSldViewPr snapToGrid="0" snapToObjects="1">
      <p:cViewPr varScale="1">
        <p:scale>
          <a:sx n="85" d="100"/>
          <a:sy n="85" d="100"/>
        </p:scale>
        <p:origin x="200" y="120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2/26/25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 dirty="0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 dirty="0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33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E63047-826E-40BB-4A6A-7BAA31722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2CB33EA-91D6-F140-A440-0A130B2A34DE}" type="slidenum">
              <a:rPr lang="pt-BR" noProof="0" smtClean="0"/>
              <a:pPr>
                <a:spcAft>
                  <a:spcPts val="600"/>
                </a:spcAft>
              </a:pPr>
              <a:t>1</a:t>
            </a:fld>
            <a:endParaRPr lang="pt-BR" noProof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5CFFD4-38E5-C117-EA12-CA104D11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2415"/>
            <a:ext cx="11708068" cy="1006368"/>
          </a:xfrm>
        </p:spPr>
        <p:txBody>
          <a:bodyPr>
            <a:normAutofit fontScale="90000"/>
          </a:bodyPr>
          <a:lstStyle/>
          <a:p>
            <a:r>
              <a:rPr lang="pt-BR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Nosso Conselho de Implementação concluirá seu trabalho com </a:t>
            </a:r>
            <a:r>
              <a:rPr lang="pt-BR" noProof="0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95 parceiros de organizações fortes,</a:t>
            </a:r>
            <a:r>
              <a:rPr lang="pt-BR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provenientes de 22 países de todas as partes do mundo e de várias organizações </a:t>
            </a:r>
            <a:r>
              <a:rPr lang="pt-BR" noProof="0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mundiais e regionais</a:t>
            </a:r>
          </a:p>
        </p:txBody>
      </p:sp>
      <p:pic>
        <p:nvPicPr>
          <p:cNvPr id="6" name="Picture 5" descr="A close-up of a graph&#10;&#10;Description automatically generated">
            <a:extLst>
              <a:ext uri="{FF2B5EF4-FFF2-40B4-BE49-F238E27FC236}">
                <a16:creationId xmlns:a16="http://schemas.microsoft.com/office/drawing/2014/main" id="{9DE269B1-5B1A-68F3-F234-8B37AE43E9E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4525" y="1403764"/>
            <a:ext cx="9921241" cy="4691714"/>
          </a:xfrm>
          <a:prstGeom prst="rect">
            <a:avLst/>
          </a:prstGeom>
        </p:spPr>
      </p:pic>
      <p:sp>
        <p:nvSpPr>
          <p:cNvPr id="17" name="TextBox 13">
            <a:extLst>
              <a:ext uri="{FF2B5EF4-FFF2-40B4-BE49-F238E27FC236}">
                <a16:creationId xmlns:a16="http://schemas.microsoft.com/office/drawing/2014/main" id="{BA5A933A-5445-2C46-D99B-3941485B638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44033" y="1995966"/>
            <a:ext cx="1706033" cy="246221"/>
          </a:xfrm>
          <a:prstGeom prst="rect">
            <a:avLst/>
          </a:prstGeom>
          <a:solidFill>
            <a:srgbClr val="6699CC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Parceiros</a:t>
            </a:r>
            <a:r>
              <a:rPr kumimoji="0" lang="en-GB" sz="100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0" lang="en-GB" sz="1000" i="0" u="none" strike="noStrike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organizações</a:t>
            </a:r>
            <a:endParaRPr kumimoji="0" lang="en-GB" sz="100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238C9DFB-7F96-1C54-72D2-2A600281F72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189382" y="1990039"/>
            <a:ext cx="977938" cy="246221"/>
          </a:xfrm>
          <a:prstGeom prst="rect">
            <a:avLst/>
          </a:prstGeom>
          <a:solidFill>
            <a:srgbClr val="99CC66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endParaRPr kumimoji="0" lang="en-GB" sz="100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332BC61A-26B4-1173-1988-61C44A40C69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714109" y="2255188"/>
            <a:ext cx="1944000" cy="39087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i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Argentina</a:t>
            </a: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1E252B"/>
              </a:buClr>
              <a:buSzPts val="700"/>
              <a:tabLst/>
              <a:defRPr/>
            </a:pPr>
            <a:r>
              <a:rPr lang="en-GB" sz="800" dirty="0" err="1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Austrália</a:t>
            </a:r>
            <a:endParaRPr lang="en-GB" sz="800" dirty="0">
              <a:solidFill>
                <a:srgbClr val="1E252B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i="0" u="none" strike="noStrike" cap="none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Brasil</a:t>
            </a:r>
            <a:endParaRPr kumimoji="0" lang="en-GB" sz="800" b="0" i="0" u="none" strike="noStrike" cap="none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i="0" u="none" strike="noStrike" cap="none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Canadá</a:t>
            </a:r>
            <a:endParaRPr kumimoji="0" lang="en-GB" sz="800" b="0" i="0" u="none" strike="noStrike" cap="none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i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Chile</a:t>
            </a: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i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China</a:t>
            </a: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i="0" u="none" strike="noStrike" cap="none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Colômbia</a:t>
            </a:r>
            <a:endParaRPr kumimoji="0" lang="en-GB" sz="800" b="0" i="0" u="none" strike="noStrike" cap="none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i="0" u="none" strike="noStrike" cap="none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Dinamarca</a:t>
            </a:r>
            <a:endParaRPr kumimoji="0" lang="en-GB" sz="800" b="0" i="0" u="none" strike="noStrike" cap="none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i="0" u="none" strike="noStrike" cap="none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França</a:t>
            </a:r>
            <a:endParaRPr kumimoji="0" lang="en-GB" sz="800" b="0" i="0" u="none" strike="noStrike" cap="none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1E252B"/>
              </a:buClr>
              <a:buSzPts val="700"/>
              <a:tabLst/>
              <a:defRPr/>
            </a:pPr>
            <a:r>
              <a:rPr lang="en-GB" sz="800" dirty="0" err="1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Alemanha</a:t>
            </a:r>
            <a:endParaRPr lang="en-GB" sz="800" dirty="0">
              <a:solidFill>
                <a:srgbClr val="1E252B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i="0" u="none" strike="noStrike" cap="none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Índia</a:t>
            </a:r>
            <a:endParaRPr kumimoji="0" lang="en-GB" sz="800" b="0" i="0" u="none" strike="noStrike" cap="none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i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Irlanda</a:t>
            </a: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i="0" u="none" strike="noStrike" cap="none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Japão</a:t>
            </a:r>
            <a:endParaRPr kumimoji="0" lang="en-GB" sz="800" b="0" i="0" u="none" strike="noStrike" cap="none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i="0" u="none" strike="noStrike" cap="none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Líbano</a:t>
            </a:r>
            <a:endParaRPr kumimoji="0" lang="en-GB" sz="800" b="0" i="0" u="none" strike="noStrike" cap="none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i="0" u="none" strike="noStrike" cap="none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Noruega</a:t>
            </a:r>
            <a:endParaRPr kumimoji="0" lang="en-GB" sz="800" b="0" i="0" u="none" strike="noStrike" cap="none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1E252B"/>
              </a:buClr>
              <a:buSzPts val="700"/>
              <a:tabLst/>
              <a:defRPr/>
            </a:pPr>
            <a:r>
              <a:rPr lang="en-GB" sz="800" dirty="0" err="1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Paquistão</a:t>
            </a:r>
            <a:endParaRPr lang="en-GB" sz="800" dirty="0">
              <a:solidFill>
                <a:srgbClr val="1E252B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i="0" u="none" strike="noStrike" cap="none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África</a:t>
            </a:r>
            <a:r>
              <a:rPr kumimoji="0" lang="en-GB" sz="800" b="0" i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Sul</a:t>
            </a: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1E252B"/>
              </a:buClr>
              <a:buSzPts val="700"/>
              <a:tabLst/>
              <a:defRPr/>
            </a:pPr>
            <a:r>
              <a:rPr lang="en-GB" sz="800" dirty="0" err="1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Países</a:t>
            </a:r>
            <a:r>
              <a:rPr lang="en-GB" sz="800" dirty="0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Baixos</a:t>
            </a:r>
            <a:endParaRPr lang="en-GB" sz="800" dirty="0">
              <a:solidFill>
                <a:srgbClr val="1E252B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i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Uganda</a:t>
            </a: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i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Reino </a:t>
            </a:r>
            <a:r>
              <a:rPr kumimoji="0" lang="en-GB" sz="800" b="0" i="0" u="none" strike="noStrike" cap="none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Unido</a:t>
            </a:r>
            <a:endParaRPr kumimoji="0" lang="en-GB" sz="800" b="0" i="0" u="none" strike="noStrike" cap="none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i="0" u="none" strike="noStrike" cap="none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Estados</a:t>
            </a:r>
            <a:r>
              <a:rPr kumimoji="0" lang="en-GB" sz="800" b="0" i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Unidos</a:t>
            </a: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1E252B"/>
              </a:buClr>
              <a:buSzPts val="700"/>
              <a:tabLst/>
              <a:defRPr/>
            </a:pPr>
            <a:r>
              <a:rPr lang="en-GB" sz="800" dirty="0" err="1">
                <a:solidFill>
                  <a:srgbClr val="1E2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Zimbábue</a:t>
            </a:r>
            <a:endParaRPr lang="en-GB" sz="800" dirty="0">
              <a:solidFill>
                <a:srgbClr val="1E252B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 </a:t>
            </a:r>
            <a:r>
              <a:rPr kumimoji="0" lang="en-GB" sz="800" b="0" i="0" u="none" strike="noStrike" cap="none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contar</a:t>
            </a:r>
            <a:r>
              <a:rPr kumimoji="0" lang="en-GB" sz="800" b="0" i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800" b="0" i="0" u="none" strike="noStrike" cap="none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países</a:t>
            </a:r>
            <a:r>
              <a:rPr kumimoji="0" lang="en-GB" sz="800" b="0" i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800" b="0" i="0" u="none" strike="noStrike" cap="none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onde</a:t>
            </a:r>
            <a:r>
              <a:rPr kumimoji="0" lang="en-GB" sz="800" b="0" i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800" b="0" i="0" u="none" strike="noStrike" cap="none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estão</a:t>
            </a:r>
            <a:r>
              <a:rPr kumimoji="0" lang="en-GB" sz="800" b="0" i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800" b="0" i="0" u="none" strike="noStrike" cap="none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sediados</a:t>
            </a:r>
            <a:r>
              <a:rPr kumimoji="0" lang="en-GB" sz="800" b="0" i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800" b="0" i="0" u="none" strike="noStrike" cap="none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órgãos</a:t>
            </a:r>
            <a:r>
              <a:rPr kumimoji="0" lang="en-GB" sz="800" b="0" i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800" b="0" i="0" u="none" strike="noStrike" cap="none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regionais</a:t>
            </a:r>
            <a:r>
              <a:rPr kumimoji="0" lang="en-GB" sz="800" b="0" i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kumimoji="0" lang="en-GB" sz="800" b="0" i="0" u="none" strike="noStrike" cap="none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globais</a:t>
            </a:r>
            <a:endParaRPr kumimoji="0" lang="en-GB" sz="800" b="0" i="0" u="none" strike="noStrike" cap="none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lang="en-GB" sz="800" dirty="0">
              <a:solidFill>
                <a:srgbClr val="1E252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cap="none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7EAC9CB8-0984-F40B-8F66-EEF60CAD243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47949" y="2259119"/>
            <a:ext cx="2067514" cy="36471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cap="none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Incluindo</a:t>
            </a:r>
            <a:endParaRPr kumimoji="0" lang="en-GB" sz="800" b="0" i="0" u="none" strike="noStrike" cap="none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Africa Evidence Network</a:t>
            </a: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Alliance for Living Evidence</a:t>
            </a: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Campbell Collaboration</a:t>
            </a: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Cochrane</a:t>
            </a: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Effective-Basic Services (</a:t>
            </a:r>
            <a:r>
              <a:rPr kumimoji="0" lang="en-GB" sz="800" b="0" u="none" strike="noStrike" cap="none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eBASE</a:t>
            </a:r>
            <a:r>
              <a:rPr kumimoji="0" lang="en-GB" sz="800" b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kumimoji="0" lang="en-GB" sz="800" b="0" u="none" strike="noStrike" cap="none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África</a:t>
            </a:r>
            <a:endParaRPr kumimoji="0" lang="en-GB" sz="800" b="0" u="none" strike="noStrike" cap="none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EPPI-Centre</a:t>
            </a: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Global SDG Synthesis Coalition</a:t>
            </a: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Guidelines International Network</a:t>
            </a: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Instituto </a:t>
            </a:r>
            <a:r>
              <a:rPr kumimoji="0" lang="en-GB" sz="800" b="0" u="none" strike="noStrike" cap="none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Veredas</a:t>
            </a:r>
            <a:endParaRPr kumimoji="0" lang="en-GB" sz="800" b="0" u="none" strike="noStrike" cap="none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International Federation of Library</a:t>
            </a:r>
            <a:r>
              <a:rPr kumimoji="0" lang="en-GB" sz="800" b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800" b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Associations and Institutions</a:t>
            </a: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u="none" strike="noStrike" cap="none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Fundação</a:t>
            </a:r>
            <a:r>
              <a:rPr kumimoji="0" lang="en-GB" sz="800" b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Oswaldo Cruz (</a:t>
            </a:r>
            <a:r>
              <a:rPr kumimoji="0" lang="en-GB" sz="800" b="0" u="none" strike="noStrike" cap="none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Fiocruz</a:t>
            </a:r>
            <a:r>
              <a:rPr kumimoji="0" lang="en-GB" sz="800" b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Pan-African Collective for Evidence</a:t>
            </a: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Réseau francophone international en</a:t>
            </a:r>
            <a:r>
              <a:rPr kumimoji="0" lang="en-GB" sz="800" b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800" b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conseil </a:t>
            </a:r>
            <a:r>
              <a:rPr kumimoji="0" lang="en-GB" sz="800" b="0" u="none" strike="noStrike" cap="none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scientifique</a:t>
            </a:r>
            <a:endParaRPr kumimoji="0" lang="en-GB" sz="800" b="0" u="none" strike="noStrike" cap="none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Sense About Science</a:t>
            </a: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UK Health Security Agency</a:t>
            </a: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1E252B"/>
              </a:buClr>
              <a:buSzPts val="700"/>
              <a:tabLst/>
              <a:defRPr/>
            </a:pPr>
            <a:r>
              <a:rPr kumimoji="0" lang="en-GB" sz="800" b="0" u="none" strike="noStrike" cap="none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UNICEF</a:t>
            </a: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tabLst/>
              <a:defRPr/>
            </a:pPr>
            <a:endParaRPr lang="en-GB" sz="800" dirty="0">
              <a:solidFill>
                <a:srgbClr val="1E252B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tabLst/>
              <a:defRPr/>
            </a:pPr>
            <a:endParaRPr kumimoji="0" lang="en-GB" sz="800" b="0" u="none" strike="noStrike" cap="none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tabLst/>
              <a:defRPr/>
            </a:pPr>
            <a:endParaRPr kumimoji="0" lang="en-GB" sz="800" b="0" u="none" strike="noStrike" cap="none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D5E25532-CCA4-8712-B8F8-7674D8287F2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 rot="16200000">
            <a:off x="2157438" y="2128260"/>
            <a:ext cx="1656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Parceiros</a:t>
            </a: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9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organizações</a:t>
            </a:r>
            <a:endParaRPr lang="en-GB" sz="9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A3D87C60-B92C-FB7D-FF36-EB0F9F53CF6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569103" y="2997632"/>
            <a:ext cx="61681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50" b="1" i="0" u="none" strike="noStrike" cap="none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Américas</a:t>
            </a:r>
            <a:r>
              <a:rPr kumimoji="0" lang="en-GB" sz="800" b="1" i="0" u="none" strike="noStrike" cap="none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981F52D1-F215-DA15-7B28-1540DE7D798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327713" y="3002712"/>
            <a:ext cx="53002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kumimoji="0" lang="en-GB" sz="800" b="1" i="0" u="none" strike="noStrike" cap="none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3120A7DE-83BB-C039-D99C-585707E01E9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007259" y="3004381"/>
            <a:ext cx="563527" cy="192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8015D094-905A-4A88-2E59-0BEEAC7312E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690657" y="3000781"/>
            <a:ext cx="5040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5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África</a:t>
            </a:r>
            <a:r>
              <a:rPr kumimoji="0" lang="en-GB" sz="800" b="1" i="0" u="none" strike="noStrike" cap="none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A14944A0-F2E3-06E1-F1A4-C84A3D77F88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238239" y="3010728"/>
            <a:ext cx="828000" cy="15946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0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Pacífico</a:t>
            </a:r>
            <a:r>
              <a:rPr kumimoji="0" lang="en-GB" sz="800" b="1" i="0" u="none" strike="noStrike" cap="none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GB" sz="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Ocidental</a:t>
            </a:r>
            <a:endParaRPr lang="en-GB" sz="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F6983F0F-BA59-C735-E6D6-1B6A9F2DCBD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097527" y="2995970"/>
            <a:ext cx="540000" cy="324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0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Sudeste</a:t>
            </a:r>
            <a:r>
              <a:rPr lang="en-GB" sz="8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GB" sz="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Asiático</a:t>
            </a:r>
            <a:endParaRPr lang="en-GB" sz="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B1068297-16BB-FDD0-FBFB-CDE80290490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664824" y="2995700"/>
            <a:ext cx="741502" cy="324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0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Mediterrâneo</a:t>
            </a:r>
            <a:r>
              <a:rPr kumimoji="0" lang="en-GB" sz="800" b="1" i="0" u="none" strike="noStrike" cap="none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GB" sz="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Oriental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E7FB532A-1F9D-0ADD-D7DA-FBC55B4DE715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267527" y="3285462"/>
            <a:ext cx="133601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cap="none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Região</a:t>
            </a:r>
            <a:r>
              <a:rPr kumimoji="0" lang="en-GB" sz="9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global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F0E1127A-9669-EA06-4CED-2AA0E23FE7A4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6177280" y="3595239"/>
            <a:ext cx="246322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cap="none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Aumento</a:t>
            </a:r>
            <a:r>
              <a:rPr kumimoji="0" lang="en-GB" sz="8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kumimoji="0" lang="en-GB" sz="800" b="1" i="0" u="none" strike="noStrike" cap="none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número</a:t>
            </a:r>
            <a:r>
              <a:rPr kumimoji="0" lang="en-GB" sz="8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0" lang="en-GB" sz="800" b="1" i="0" u="none" strike="noStrike" cap="none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membros</a:t>
            </a:r>
            <a:r>
              <a:rPr kumimoji="0" lang="en-GB" sz="8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2023 - 2025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7297AA9E-2AE3-D717-2FB7-D57D162EF798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3045471" y="3502905"/>
            <a:ext cx="1152000" cy="19236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50" b="1" i="0" u="none" strike="noStrike" cap="none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Parceiros</a:t>
            </a:r>
            <a:r>
              <a:rPr kumimoji="0" lang="en-GB" sz="650" b="1" i="0" u="none" strike="noStrike" cap="none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650" b="1" i="0" u="none" strike="noStrike" cap="none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cidadãos</a:t>
            </a:r>
            <a:r>
              <a:rPr kumimoji="0" lang="en-GB" sz="650" b="1" i="0" u="none" strike="noStrike" cap="none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(n = 10)</a:t>
            </a: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61C806CD-B779-63F0-A096-254D85F6B079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4305343" y="3502651"/>
            <a:ext cx="1562057" cy="193899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50" b="1" i="0" u="none" strike="noStrike" cap="none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Parceiros</a:t>
            </a:r>
            <a:r>
              <a:rPr kumimoji="0" lang="en-GB" sz="65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0" lang="en-GB" sz="650" b="1" i="0" u="none" strike="noStrike" cap="none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organizações</a:t>
            </a:r>
            <a:r>
              <a:rPr kumimoji="0" lang="en-GB" sz="65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(n </a:t>
            </a:r>
            <a:r>
              <a:rPr kumimoji="0" lang="en-GB" sz="650" b="1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95</a:t>
            </a:r>
            <a:r>
              <a:rPr kumimoji="0" lang="en-GB" sz="65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D4572A43-AC5A-145F-2641-699B4F4FA511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917324" y="5890387"/>
            <a:ext cx="540000" cy="144073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36000" rtlCol="0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cap="none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Jan 2023 </a:t>
            </a: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55050C06-E335-80E1-6F99-3759BA1A9D56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6427772" y="5839486"/>
            <a:ext cx="568236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algn="r">
              <a:defRPr/>
            </a:pPr>
            <a:r>
              <a:rPr lang="en-GB" sz="7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Julho</a:t>
            </a:r>
            <a:r>
              <a:rPr lang="en-GB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41EE70BB-4D49-F461-A646-F1F3CE39BD45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6995104" y="5843923"/>
            <a:ext cx="504000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2024 </a:t>
            </a: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405AE16C-9DBE-621B-2CD7-E918C818568A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7489114" y="5839486"/>
            <a:ext cx="568236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algn="r">
              <a:defRPr/>
            </a:pPr>
            <a:r>
              <a:rPr lang="en-GB" sz="7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Julho</a:t>
            </a:r>
            <a:r>
              <a:rPr lang="en-GB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 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BF2ADB1B-1482-E7C7-51D8-6F7DBEC40AA0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8066436" y="5839486"/>
            <a:ext cx="504000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2025 </a:t>
            </a:r>
          </a:p>
        </p:txBody>
      </p:sp>
    </p:spTree>
    <p:extLst>
      <p:ext uri="{BB962C8B-B14F-4D97-AF65-F5344CB8AC3E}">
        <p14:creationId xmlns:p14="http://schemas.microsoft.com/office/powerpoint/2010/main" val="41240162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0A3FEE-4E95-40F5-A7D2-D696DE35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599eec1d-e27c-4128-92a4-19001b8afe14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0408fcbc-2e10-4461-bee0-724c01b46ae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31503</TotalTime>
  <Words>179</Words>
  <Application>Microsoft Macintosh PowerPoint</Application>
  <PresentationFormat>Widescreen</PresentationFormat>
  <Paragraphs>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Arial Narrow</vt:lpstr>
      <vt:lpstr>Calibri</vt:lpstr>
      <vt:lpstr>Courier New</vt:lpstr>
      <vt:lpstr>Wellcome</vt:lpstr>
      <vt:lpstr>Wingdings</vt:lpstr>
      <vt:lpstr>RISE</vt:lpstr>
      <vt:lpstr>ESN-CA</vt:lpstr>
      <vt:lpstr>GCESC</vt:lpstr>
      <vt:lpstr>Nosso Conselho de Implementação concluirá seu trabalho com 95 parceiros de organizações fortes, provenientes de 22 países de todas as partes do mundo e de várias organizações mundiais e regionais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281</cp:revision>
  <cp:lastPrinted>2023-05-24T15:22:34Z</cp:lastPrinted>
  <dcterms:created xsi:type="dcterms:W3CDTF">2017-04-21T15:41:45Z</dcterms:created>
  <dcterms:modified xsi:type="dcterms:W3CDTF">2025-02-26T20:16:51Z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