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6A6"/>
    <a:srgbClr val="99CC66"/>
    <a:srgbClr val="6699CC"/>
    <a:srgbClr val="254776"/>
    <a:srgbClr val="000000"/>
    <a:srgbClr val="F5E4ED"/>
    <a:srgbClr val="E9F7FB"/>
    <a:srgbClr val="F2F2F2"/>
    <a:srgbClr val="FF3156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56" autoAdjust="0"/>
  </p:normalViewPr>
  <p:slideViewPr>
    <p:cSldViewPr snapToGrid="0" snapToObjects="1">
      <p:cViewPr varScale="1">
        <p:scale>
          <a:sx n="85" d="100"/>
          <a:sy n="85" d="100"/>
        </p:scale>
        <p:origin x="192" y="120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 dirty="0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27425" y="1296579"/>
            <a:ext cx="1188375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t-BR" sz="1700" i="1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 Climate Solutions Summit</a:t>
            </a:r>
            <a:r>
              <a:rPr lang="pt-BR" sz="17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 Cúpula de Soluções Climáticas dos centros </a:t>
            </a:r>
            <a:r>
              <a:rPr lang="pt-BR" sz="1700" i="1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</a:t>
            </a:r>
            <a:r>
              <a:rPr lang="pt-BR" sz="17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em Berlim, onde começaram a surgir pensamentos ousados sobre a necessidade de conjuntos de sínteses vivas de evidências em larga escala, habilitados por IA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t-BR" sz="1700" noProof="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consenso "SHOW ME - Mostre-me as evidências" publicado, que ajudou os principais “titulares de interesse" a descreverem conjuntamente um futuro melhor e garantiu aos financiadores que havia um "problema de dinheiro" e não um "problema de pessoas"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pt-BR" sz="1700" i="1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 Summit</a:t>
            </a:r>
            <a:r>
              <a:rPr lang="pt-BR" sz="1700" noProof="0" dirty="0">
                <a:solidFill>
                  <a:srgbClr val="25477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 Cúpula Global de Evidências, em Praga, onde os líderes da Campbell, Cochrane e JBI se comprometeram a trabalhar com uma ampla coalizão de parceiros para projetar e ajudar a concretizar um salto qualitativo</a:t>
            </a: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kumimoji="0" lang="pt-BR" sz="1700" i="1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Summit of the Future</a:t>
            </a:r>
            <a:r>
              <a:rPr kumimoji="0" lang="pt-BR" sz="170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 Cúpula do Futuro, em Nova York, onde foi feito um anúncio representando um avanço, que desencadeou o Processo de planejamento do Colaborativo da Infraestrutura de Síntese de Evidências (ESIC) que está agora em andamento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1">
              <a:spcAft>
                <a:spcPts val="300"/>
              </a:spcAft>
              <a:buSzPct val="65000"/>
              <a:tabLst>
                <a:tab pos="447675" algn="l"/>
              </a:tabLst>
              <a:defRPr/>
            </a:pPr>
            <a:br>
              <a:rPr lang="pt-BR" sz="1600" noProof="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noProof="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endParaRPr kumimoji="0" lang="pt-BR" sz="17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 noProof="0" dirty="0">
                <a:latin typeface="Arial"/>
                <a:cs typeface="Arial" panose="020B0604020202020204" pitchFamily="34" charset="0"/>
                <a:sym typeface="Arial"/>
              </a:rPr>
              <a:t>Quatro eventos em 2024 culminaram em um avanço: uma intenção de financiar um "Colaborativo da Infraestrutura de Síntese de Evidências" (ou ESIC) 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noProof="0" smtClean="0"/>
              <a:pPr/>
              <a:t>1</a:t>
            </a:fld>
            <a:endParaRPr lang="pt-BR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1941182" y="4560213"/>
            <a:ext cx="9832464" cy="1659515"/>
            <a:chOff x="351488" y="3096462"/>
            <a:chExt cx="10966369" cy="1850895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0326" y="4067029"/>
              <a:ext cx="1943215" cy="860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20673"/>
            <a:stretch/>
          </p:blipFill>
          <p:spPr>
            <a:xfrm>
              <a:off x="351488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88148" y="4086957"/>
              <a:ext cx="1278650" cy="86040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3112809" y="3221456"/>
              <a:ext cx="5192488" cy="612781"/>
              <a:chOff x="3112809" y="3221456"/>
              <a:chExt cx="5192488" cy="61278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noProof="0" dirty="0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865017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971616" y="3267002"/>
              <a:ext cx="635494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noProof="0" dirty="0"/>
                <a:t>Jun</a:t>
              </a:r>
            </a:p>
            <a:p>
              <a:pPr algn="ctr"/>
              <a:r>
                <a:rPr lang="pt-BR" sz="1400" noProof="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noProof="0" dirty="0"/>
                <a:t>Set</a:t>
              </a:r>
            </a:p>
            <a:p>
              <a:pPr algn="ctr"/>
              <a:r>
                <a:rPr lang="pt-BR" sz="1400" noProof="0" dirty="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noProof="0" dirty="0"/>
                <a:t>Set</a:t>
              </a:r>
            </a:p>
            <a:p>
              <a:pPr algn="ctr"/>
              <a:r>
                <a:rPr lang="pt-BR" sz="1400" noProof="0" dirty="0"/>
                <a:t>23-24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F76A9120-A4A8-F0A2-D2BE-02BF07E1D683}"/>
              </a:ext>
            </a:extLst>
          </p:cNvPr>
          <p:cNvSpPr/>
          <p:nvPr/>
        </p:nvSpPr>
        <p:spPr>
          <a:xfrm>
            <a:off x="4464118" y="4614278"/>
            <a:ext cx="775693" cy="775693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C547D-BD17-E6D7-297F-360157A70F17}"/>
              </a:ext>
            </a:extLst>
          </p:cNvPr>
          <p:cNvSpPr txBox="1"/>
          <p:nvPr/>
        </p:nvSpPr>
        <p:spPr>
          <a:xfrm>
            <a:off x="4545513" y="4740514"/>
            <a:ext cx="56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noProof="0" dirty="0"/>
              <a:t>Set</a:t>
            </a:r>
          </a:p>
          <a:p>
            <a:pPr algn="ctr"/>
            <a:r>
              <a:rPr lang="pt-BR" sz="1400" noProof="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D21F6-DD9B-5291-5DA1-02C6470643F5}"/>
              </a:ext>
            </a:extLst>
          </p:cNvPr>
          <p:cNvSpPr txBox="1"/>
          <p:nvPr/>
        </p:nvSpPr>
        <p:spPr>
          <a:xfrm>
            <a:off x="3914754" y="5331349"/>
            <a:ext cx="1969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noProof="0" dirty="0"/>
              <a:t>O consenso "SHOW ME - Mostre-me as evidências" publicado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33852-FC66-0E41-ED3F-B9CC868FA6B0}"/>
              </a:ext>
            </a:extLst>
          </p:cNvPr>
          <p:cNvSpPr txBox="1"/>
          <p:nvPr/>
        </p:nvSpPr>
        <p:spPr>
          <a:xfrm>
            <a:off x="9764728" y="4601327"/>
            <a:ext cx="2469907" cy="15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noProof="0" dirty="0"/>
          </a:p>
        </p:txBody>
      </p:sp>
      <p:pic>
        <p:nvPicPr>
          <p:cNvPr id="18" name="Picture 17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C348343E-89EE-9D81-A3F2-7360624B15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1351" y="4693515"/>
            <a:ext cx="906856" cy="6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elements/1.1/"/>
    <ds:schemaRef ds:uri="http://www.w3.org/XML/1998/namespace"/>
    <ds:schemaRef ds:uri="0408fcbc-2e10-4461-bee0-724c01b46ae9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99eec1d-e27c-4128-92a4-19001b8afe1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31504</TotalTime>
  <Words>223</Words>
  <Application>Microsoft Macintosh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281</cp:revision>
  <cp:lastPrinted>2023-05-24T15:22:34Z</cp:lastPrinted>
  <dcterms:created xsi:type="dcterms:W3CDTF">2017-04-21T15:41:45Z</dcterms:created>
  <dcterms:modified xsi:type="dcterms:W3CDTF">2025-02-26T20:18:05Z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