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10"/>
  </p:notesMasterIdLst>
  <p:handoutMasterIdLst>
    <p:handoutMasterId r:id="rId11"/>
  </p:handoutMasterIdLst>
  <p:sldIdLst>
    <p:sldId id="2031" r:id="rId7"/>
    <p:sldId id="2029" r:id="rId8"/>
    <p:sldId id="2040" r:id="rId9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6A6"/>
    <a:srgbClr val="99CC66"/>
    <a:srgbClr val="6699CC"/>
    <a:srgbClr val="254776"/>
    <a:srgbClr val="000000"/>
    <a:srgbClr val="F5E4ED"/>
    <a:srgbClr val="E9F7FB"/>
    <a:srgbClr val="F2F2F2"/>
    <a:srgbClr val="FF3156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56" autoAdjust="0"/>
  </p:normalViewPr>
  <p:slideViewPr>
    <p:cSldViewPr snapToGrid="0" snapToObjects="1">
      <p:cViewPr varScale="1">
        <p:scale>
          <a:sx n="85" d="100"/>
          <a:sy n="85" d="100"/>
        </p:scale>
        <p:origin x="200" y="120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2/26/25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71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00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FFC98-752A-1B3B-307F-B7AC866C8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76FAB6-3E93-DC1A-0DCE-F2A84B55E7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9C611C-A0AD-8984-855C-3E85D9CAE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6F6F6-1EE3-FB76-7DAC-6CCA64F87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 dirty="0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 dirty="0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docs.worldbank.org/en/doc/231d98251cf326922518be0cbe306fdc-0200022023/related/GEEAP-Smart-Buys-2023-2-page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ies.ed.gov/ncee/WWC/Search/Products?productType=2" TargetMode="External"/><Relationship Id="rId4" Type="http://schemas.openxmlformats.org/officeDocument/2006/relationships/hyperlink" Target="https://educationendowmentfoundation.org.uk/education-evidence/teaching-learning-toolki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noProof="0" dirty="0"/>
              <a:t>O processo de planejamento do ESIC está adotando uma abordagem de impacto coletivo, começando com um acordo sobre uma agenda comum para a infraestrutura necessária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B8EA0-BD45-E9CD-A458-3959AC255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pt-BR" noProof="0" smtClean="0"/>
              <a:pPr/>
              <a:t>1</a:t>
            </a:fld>
            <a:endParaRPr lang="pt-BR" noProof="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E59FF7-1EBD-A7BC-8014-1993FD60238C}"/>
              </a:ext>
            </a:extLst>
          </p:cNvPr>
          <p:cNvSpPr/>
          <p:nvPr/>
        </p:nvSpPr>
        <p:spPr>
          <a:xfrm>
            <a:off x="2169210" y="5181935"/>
            <a:ext cx="6650181" cy="954107"/>
          </a:xfrm>
          <a:prstGeom prst="roundRect">
            <a:avLst/>
          </a:prstGeom>
          <a:solidFill>
            <a:srgbClr val="CC76A6">
              <a:alpha val="34902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350" b="0" i="0" u="none" strike="noStrike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Infraestrutura [</a:t>
            </a:r>
            <a:r>
              <a:rPr lang="pt-BR" sz="1350" b="1" i="0" u="none" strike="noStrike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investimento da WT de £ 45 milhões</a:t>
            </a:r>
            <a:r>
              <a:rPr lang="pt-BR" sz="1350" b="0" i="0" u="none" strike="noStrike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
1) Engajamento do lado da demanda; 2) Plataformas para compartilhamento e reutilização de dados; 3) Uso seguro e responsável da IA</a:t>
            </a:r>
            <a:r>
              <a:rPr lang="pt-BR" sz="135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350" b="0" i="0" u="none" strike="noStrike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BR" sz="1350" b="1" i="0" u="none" strike="noStrike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investimento da WT de £ 10 milhões em IA]</a:t>
            </a:r>
            <a:r>
              <a:rPr lang="pt-BR" sz="1350" i="0" u="none" strike="noStrike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135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Inovação de métodos e processos; 5) Compartilhamento de capacidade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056B50-53A9-94F4-84EE-3D43E96D972E}"/>
              </a:ext>
            </a:extLst>
          </p:cNvPr>
          <p:cNvSpPr/>
          <p:nvPr/>
        </p:nvSpPr>
        <p:spPr>
          <a:xfrm>
            <a:off x="2119334" y="2678302"/>
            <a:ext cx="2159607" cy="2399786"/>
          </a:xfrm>
          <a:prstGeom prst="roundRect">
            <a:avLst/>
          </a:prstGeom>
          <a:solidFill>
            <a:srgbClr val="CC76A6">
              <a:alpha val="20000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noProof="0" dirty="0">
                <a:solidFill>
                  <a:schemeClr val="tx1"/>
                </a:solidFill>
              </a:rPr>
              <a:t>Sínteses vivas de evidências (SVEs)</a:t>
            </a:r>
          </a:p>
          <a:p>
            <a:pPr algn="ctr"/>
            <a:r>
              <a:rPr lang="pt-BR" sz="1350" noProof="0" dirty="0">
                <a:solidFill>
                  <a:schemeClr val="tx1"/>
                </a:solidFill>
              </a:rPr>
              <a:t>sobre a aceleração do progresso em direção aos ODS</a:t>
            </a:r>
          </a:p>
          <a:p>
            <a:pPr algn="ctr"/>
            <a:r>
              <a:rPr lang="pt-BR" sz="1350" noProof="0" dirty="0">
                <a:solidFill>
                  <a:schemeClr val="tx1"/>
                </a:solidFill>
              </a:rPr>
              <a:t>[</a:t>
            </a:r>
            <a:r>
              <a:rPr lang="pt-BR" sz="1350" b="1" noProof="0" dirty="0">
                <a:solidFill>
                  <a:schemeClr val="tx1"/>
                </a:solidFill>
              </a:rPr>
              <a:t>Investimento da UKRI de </a:t>
            </a:r>
            <a:r>
              <a:rPr lang="pt-BR" sz="1350" b="1" i="0" u="none" strike="noStrike" noProof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£11,5</a:t>
            </a:r>
            <a:r>
              <a:rPr lang="pt-BR" sz="1200" b="1" i="0" u="none" strike="noStrike" noProof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milhões</a:t>
            </a:r>
            <a:r>
              <a:rPr lang="pt-BR" sz="1200" noProof="0" dirty="0">
                <a:solidFill>
                  <a:schemeClr val="tx1"/>
                </a:solidFill>
                <a:latin typeface="Arial" panose="020B0604020202020204" pitchFamily="34" charset="0"/>
              </a:rPr>
              <a:t>, que também será direcionado aos elementos da infraestrutura 1 e 3</a:t>
            </a:r>
            <a:r>
              <a:rPr lang="pt-BR" sz="1200" i="0" u="none" strike="noStrike" noProof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F57B1D-01DD-0CA0-1A1E-475FA556C43F}"/>
              </a:ext>
            </a:extLst>
          </p:cNvPr>
          <p:cNvSpPr/>
          <p:nvPr/>
        </p:nvSpPr>
        <p:spPr>
          <a:xfrm>
            <a:off x="4401758" y="2678302"/>
            <a:ext cx="2159607" cy="2399786"/>
          </a:xfrm>
          <a:prstGeom prst="roundRect">
            <a:avLst/>
          </a:prstGeom>
          <a:solidFill>
            <a:srgbClr val="CC76A6">
              <a:alpha val="20000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noProof="0" dirty="0">
                <a:solidFill>
                  <a:schemeClr val="tx1"/>
                </a:solidFill>
              </a:rPr>
              <a:t>Conjuntos de SVEs sobre prioridades dos ODS adicionais</a:t>
            </a:r>
          </a:p>
          <a:p>
            <a:pPr algn="ctr"/>
            <a:r>
              <a:rPr lang="pt-BR" sz="1350" noProof="0" dirty="0">
                <a:solidFill>
                  <a:schemeClr val="tx1"/>
                </a:solidFill>
              </a:rPr>
              <a:t>[</a:t>
            </a:r>
            <a:r>
              <a:rPr lang="pt-BR" sz="1350" b="1" noProof="0" dirty="0">
                <a:solidFill>
                  <a:schemeClr val="tx1"/>
                </a:solidFill>
              </a:rPr>
              <a:t>investimentos atuais e futuros da Wellcome Trust (WT) em suas 3 áreas de solução</a:t>
            </a:r>
            <a:r>
              <a:rPr lang="pt-BR" sz="1350" noProof="0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BE37E6F-7C46-ECCE-B37D-5FE9029D58E3}"/>
              </a:ext>
            </a:extLst>
          </p:cNvPr>
          <p:cNvSpPr/>
          <p:nvPr/>
        </p:nvSpPr>
        <p:spPr>
          <a:xfrm>
            <a:off x="6672407" y="2687849"/>
            <a:ext cx="2228050" cy="2399786"/>
          </a:xfrm>
          <a:prstGeom prst="roundRect">
            <a:avLst/>
          </a:prstGeom>
          <a:solidFill>
            <a:srgbClr val="CC76A6">
              <a:alpha val="20000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noProof="0" dirty="0">
                <a:solidFill>
                  <a:schemeClr val="tx1"/>
                </a:solidFill>
              </a:rPr>
              <a:t>Conjuntos de SVEs sobre prioridades dos ODS adicionais e outras prioridades</a:t>
            </a:r>
          </a:p>
          <a:p>
            <a:pPr algn="ctr"/>
            <a:r>
              <a:rPr lang="pt-BR" sz="1350" noProof="0" dirty="0">
                <a:solidFill>
                  <a:schemeClr val="tx1"/>
                </a:solidFill>
              </a:rPr>
              <a:t>[</a:t>
            </a:r>
            <a:r>
              <a:rPr lang="pt-BR" sz="1350" b="1" noProof="0" dirty="0">
                <a:solidFill>
                  <a:schemeClr val="tx1"/>
                </a:solidFill>
              </a:rPr>
              <a:t>investimentos futuros </a:t>
            </a:r>
            <a:br>
              <a:rPr lang="pt-BR" sz="1350" b="1" noProof="0" dirty="0">
                <a:solidFill>
                  <a:schemeClr val="tx1"/>
                </a:solidFill>
              </a:rPr>
            </a:br>
            <a:r>
              <a:rPr lang="pt-BR" sz="1350" b="1" noProof="0" dirty="0">
                <a:solidFill>
                  <a:schemeClr val="tx1"/>
                </a:solidFill>
              </a:rPr>
              <a:t>por outros financiadores</a:t>
            </a:r>
            <a:r>
              <a:rPr lang="pt-BR" sz="1350" noProof="0" dirty="0">
                <a:solidFill>
                  <a:schemeClr val="tx1"/>
                </a:solidFill>
              </a:rPr>
              <a:t>] 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C3804FE4-A2F9-8E58-DDA8-9B174BC7EAB0}"/>
              </a:ext>
            </a:extLst>
          </p:cNvPr>
          <p:cNvSpPr/>
          <p:nvPr/>
        </p:nvSpPr>
        <p:spPr>
          <a:xfrm>
            <a:off x="2251496" y="1463082"/>
            <a:ext cx="6481823" cy="1111731"/>
          </a:xfrm>
          <a:prstGeom prst="triangle">
            <a:avLst/>
          </a:prstGeom>
          <a:solidFill>
            <a:srgbClr val="CC76A6">
              <a:alpha val="5098"/>
            </a:srgbClr>
          </a:solidFill>
          <a:ln>
            <a:solidFill>
              <a:srgbClr val="CC7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0B069-8478-7765-6DC1-333F33CA37AA}"/>
              </a:ext>
            </a:extLst>
          </p:cNvPr>
          <p:cNvSpPr txBox="1"/>
          <p:nvPr/>
        </p:nvSpPr>
        <p:spPr>
          <a:xfrm>
            <a:off x="3086941" y="1692672"/>
            <a:ext cx="481093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350" noProof="0" dirty="0"/>
              <a:t>Insights práticos
apresentados de diferentes maneiras para
diferentes tomadores de decisão, setores, regiões e idiomas</a:t>
            </a:r>
          </a:p>
          <a:p>
            <a:pPr algn="ctr"/>
            <a:r>
              <a:rPr lang="pt-BR" sz="1350" noProof="0" dirty="0"/>
              <a:t>[</a:t>
            </a:r>
            <a:r>
              <a:rPr lang="pt-BR" sz="1350" b="1" noProof="0" dirty="0"/>
              <a:t>investimentos futuros por outros financiadores</a:t>
            </a:r>
            <a:r>
              <a:rPr lang="pt-BR" sz="1350" noProof="0" dirty="0"/>
              <a:t>] </a:t>
            </a:r>
          </a:p>
          <a:p>
            <a:pPr algn="ctr"/>
            <a:endParaRPr lang="pt-BR" sz="1400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21029B-B6E7-7E0D-7F4D-639BFB1CEE04}"/>
              </a:ext>
            </a:extLst>
          </p:cNvPr>
          <p:cNvSpPr txBox="1"/>
          <p:nvPr/>
        </p:nvSpPr>
        <p:spPr>
          <a:xfrm>
            <a:off x="8938666" y="1554071"/>
            <a:ext cx="2946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noProof="0" dirty="0"/>
              <a:t>Exemplos no setor educacional:</a:t>
            </a:r>
          </a:p>
          <a:p>
            <a:pPr marL="266700" indent="-266700">
              <a:buAutoNum type="arabicParenR"/>
            </a:pPr>
            <a:r>
              <a:rPr lang="pt-BR" sz="1350" noProof="0" dirty="0"/>
              <a:t>Campeões de custo-benefício: </a:t>
            </a:r>
            <a:r>
              <a:rPr lang="pt-BR" sz="1350" noProof="0" dirty="0">
                <a:hlinkClick r:id="rId3"/>
              </a:rPr>
              <a:t>GEEAP</a:t>
            </a:r>
          </a:p>
          <a:p>
            <a:pPr marL="266700" indent="-266700">
              <a:buAutoNum type="arabicParenR"/>
            </a:pPr>
            <a:r>
              <a:rPr lang="pt-BR" sz="1350" noProof="0" dirty="0"/>
              <a:t>Abordagens amplas: </a:t>
            </a:r>
            <a:r>
              <a:rPr lang="pt-BR" sz="1350" noProof="0" dirty="0">
                <a:hlinkClick r:id="rId4"/>
              </a:rPr>
              <a:t>EEF</a:t>
            </a:r>
          </a:p>
          <a:p>
            <a:pPr marL="266700" indent="-266700">
              <a:buAutoNum type="arabicParenR"/>
            </a:pPr>
            <a:r>
              <a:rPr lang="pt-BR" sz="1350" noProof="0" dirty="0"/>
              <a:t>Programas de referência: </a:t>
            </a:r>
            <a:r>
              <a:rPr lang="pt-BR" sz="1350" noProof="0" dirty="0">
                <a:hlinkClick r:id="rId5"/>
              </a:rPr>
              <a:t>IES WWC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105211-097D-67A3-CAA5-0EC3DAD47534}"/>
              </a:ext>
            </a:extLst>
          </p:cNvPr>
          <p:cNvCxnSpPr>
            <a:cxnSpLocks/>
          </p:cNvCxnSpPr>
          <p:nvPr/>
        </p:nvCxnSpPr>
        <p:spPr>
          <a:xfrm flipV="1">
            <a:off x="7786432" y="1703823"/>
            <a:ext cx="1077295" cy="6548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72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FA81C0-0E70-691B-D8C3-5C7B83226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noProof="0" dirty="0"/>
              <a:t>O processo de planejamento do ESIC envolverá muitas categorias de “titulares de interesse", especialmente agora aqueles capturados nos dois círculos à esquerda e nos dois círculos à direita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F908067-ECAA-3C73-239C-4020768EE514}"/>
              </a:ext>
            </a:extLst>
          </p:cNvPr>
          <p:cNvSpPr/>
          <p:nvPr/>
        </p:nvSpPr>
        <p:spPr>
          <a:xfrm>
            <a:off x="772402" y="4220530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400" kern="1200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56E63A-29FE-3583-91BC-8CE2815B80AB}"/>
              </a:ext>
            </a:extLst>
          </p:cNvPr>
          <p:cNvSpPr>
            <a:spLocks noChangeAspect="1"/>
          </p:cNvSpPr>
          <p:nvPr/>
        </p:nvSpPr>
        <p:spPr>
          <a:xfrm>
            <a:off x="8407338" y="2609152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rgbClr val="2447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>
              <a:solidFill>
                <a:srgbClr val="244776"/>
              </a:solidFill>
            </a:endParaRPr>
          </a:p>
        </p:txBody>
      </p:sp>
      <p:pic>
        <p:nvPicPr>
          <p:cNvPr id="11" name="Graphic 10" descr="Board Of Directors with solid fill">
            <a:extLst>
              <a:ext uri="{FF2B5EF4-FFF2-40B4-BE49-F238E27FC236}">
                <a16:creationId xmlns:a16="http://schemas.microsoft.com/office/drawing/2014/main" id="{EE290E09-C08E-BBEB-1A84-0F4C7A5FD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3424" y="2678596"/>
            <a:ext cx="587827" cy="5878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5766BA-EE72-061E-8C02-90B2615DB3AA}"/>
              </a:ext>
            </a:extLst>
          </p:cNvPr>
          <p:cNvSpPr txBox="1"/>
          <p:nvPr/>
        </p:nvSpPr>
        <p:spPr>
          <a:xfrm>
            <a:off x="9115320" y="2663679"/>
            <a:ext cx="2960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noProof="0" dirty="0"/>
              <a:t>Processos consultivos e de tomada de decisão</a:t>
            </a:r>
          </a:p>
          <a:p>
            <a:r>
              <a:rPr lang="pt-BR" sz="1200" noProof="0" dirty="0"/>
              <a:t>(p. ex., envolvendo formuladores de políticas governamentais e líderes de organizações)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69B248-977B-7C19-4A2C-467603AE9F50}"/>
              </a:ext>
            </a:extLst>
          </p:cNvPr>
          <p:cNvSpPr>
            <a:spLocks noChangeAspect="1"/>
          </p:cNvSpPr>
          <p:nvPr/>
        </p:nvSpPr>
        <p:spPr>
          <a:xfrm>
            <a:off x="8407338" y="3398257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rgbClr val="2447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65CD12-5ADA-0E66-A14F-426A0E661399}"/>
              </a:ext>
            </a:extLst>
          </p:cNvPr>
          <p:cNvSpPr txBox="1"/>
          <p:nvPr/>
        </p:nvSpPr>
        <p:spPr>
          <a:xfrm>
            <a:off x="9110134" y="3624196"/>
            <a:ext cx="2970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noProof="0" dirty="0"/>
              <a:t>Plataformas de aprendizado e melhoria</a:t>
            </a:r>
          </a:p>
          <a:p>
            <a:r>
              <a:rPr lang="pt-BR" sz="1200" noProof="0" dirty="0"/>
              <a:t>(p. ex., profissionais de apoio)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DBC0E3F0-B3B5-AD07-A22A-C5F8CC9AB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99683" y="3573834"/>
            <a:ext cx="510825" cy="44697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010D3EB-3589-79D8-F699-DCC0198DA132}"/>
              </a:ext>
            </a:extLst>
          </p:cNvPr>
          <p:cNvSpPr txBox="1"/>
          <p:nvPr/>
        </p:nvSpPr>
        <p:spPr>
          <a:xfrm>
            <a:off x="983435" y="4526583"/>
            <a:ext cx="1951123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1300" b="0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Construindo uma Comunidade Global de Síntese de Evidências (BGESC, na sigla em inglês) </a:t>
            </a: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1300" b="1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Grupos de</a:t>
            </a:r>
            <a:br>
              <a:rPr kumimoji="0" lang="pt-BR" sz="1300" b="1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pt-BR" sz="1300" b="1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síntese de evidências</a:t>
            </a: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F9AAFD23-4F29-111D-8368-4F23377FA2ED}"/>
              </a:ext>
            </a:extLst>
          </p:cNvPr>
          <p:cNvSpPr/>
          <p:nvPr/>
        </p:nvSpPr>
        <p:spPr>
          <a:xfrm>
            <a:off x="3217332" y="4433883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accent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400" kern="1200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A12A25-0B16-C2FF-3AED-F6AE3C5463D8}"/>
              </a:ext>
            </a:extLst>
          </p:cNvPr>
          <p:cNvSpPr txBox="1"/>
          <p:nvPr/>
        </p:nvSpPr>
        <p:spPr>
          <a:xfrm>
            <a:off x="3167863" y="4584085"/>
            <a:ext cx="2417735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1300" b="0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Conselho de Expansores de Fronteiras ou </a:t>
            </a:r>
            <a:r>
              <a:rPr kumimoji="0" lang="pt-BR" sz="1300" b="0" i="1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Boundary Spanners</a:t>
            </a:r>
            <a:r>
              <a:rPr kumimoji="0" lang="pt-BR" sz="1300" b="0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(CoBS, na sigla em inglês) </a:t>
            </a: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pt-BR" sz="1300" b="1" noProof="0" dirty="0">
                <a:latin typeface="Arial" panose="020B0604020202020204"/>
                <a:ea typeface="+mn-ea"/>
                <a:cs typeface="+mn-cs"/>
              </a:rPr>
              <a:t>Grupos que lideram em </a:t>
            </a:r>
            <a:br>
              <a:rPr lang="pt-BR" sz="1300" b="1" noProof="0" dirty="0">
                <a:latin typeface="Arial" panose="020B0604020202020204"/>
                <a:ea typeface="+mn-ea"/>
                <a:cs typeface="+mn-cs"/>
              </a:rPr>
            </a:br>
            <a:r>
              <a:rPr lang="pt-BR" sz="1300" b="1" noProof="0" dirty="0">
                <a:latin typeface="Arial" panose="020B0604020202020204"/>
                <a:ea typeface="+mn-ea"/>
                <a:cs typeface="+mn-cs"/>
              </a:rPr>
              <a:t>outras formas de evidências</a:t>
            </a:r>
            <a:br>
              <a:rPr lang="pt-BR" sz="1300" noProof="0" dirty="0">
                <a:latin typeface="Arial" panose="020B0604020202020204"/>
                <a:ea typeface="+mn-ea"/>
                <a:cs typeface="+mn-cs"/>
              </a:rPr>
            </a:br>
            <a:r>
              <a:rPr lang="pt-BR" sz="1300" noProof="0" dirty="0">
                <a:latin typeface="Arial" panose="020B0604020202020204"/>
                <a:ea typeface="+mn-ea"/>
                <a:cs typeface="+mn-cs"/>
              </a:rPr>
              <a:t>(p. ex., análise de dados, </a:t>
            </a:r>
            <a:br>
              <a:rPr lang="pt-BR" sz="1300" noProof="0" dirty="0">
                <a:latin typeface="Arial" panose="020B0604020202020204"/>
                <a:ea typeface="+mn-ea"/>
                <a:cs typeface="+mn-cs"/>
              </a:rPr>
            </a:br>
            <a:r>
              <a:rPr lang="pt-BR" sz="1300" noProof="0" dirty="0">
                <a:latin typeface="Arial" panose="020B0604020202020204"/>
                <a:ea typeface="+mn-ea"/>
                <a:cs typeface="+mn-cs"/>
              </a:rPr>
              <a:t>avaliação, ciência do </a:t>
            </a:r>
            <a:br>
              <a:rPr lang="pt-BR" sz="1300" noProof="0" dirty="0">
                <a:latin typeface="Arial" panose="020B0604020202020204"/>
                <a:ea typeface="+mn-ea"/>
                <a:cs typeface="+mn-cs"/>
              </a:rPr>
            </a:br>
            <a:r>
              <a:rPr lang="pt-BR" sz="1300" noProof="0" dirty="0">
                <a:latin typeface="Arial" panose="020B0604020202020204"/>
                <a:ea typeface="+mn-ea"/>
                <a:cs typeface="+mn-cs"/>
              </a:rPr>
              <a:t>comportamento)</a:t>
            </a: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pt-BR" sz="1400" noProof="0" dirty="0">
                <a:latin typeface="Arial" panose="020B0604020202020204"/>
              </a:rPr>
              <a:t> 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5FC3F16A-9786-23D4-F49E-359394838B93}"/>
              </a:ext>
            </a:extLst>
          </p:cNvPr>
          <p:cNvSpPr/>
          <p:nvPr/>
        </p:nvSpPr>
        <p:spPr>
          <a:xfrm>
            <a:off x="714391" y="1858141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400" kern="1200" noProof="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995BDA-7A20-6831-7158-88ED9A640B77}"/>
              </a:ext>
            </a:extLst>
          </p:cNvPr>
          <p:cNvSpPr txBox="1"/>
          <p:nvPr/>
        </p:nvSpPr>
        <p:spPr>
          <a:xfrm>
            <a:off x="625541" y="2035081"/>
            <a:ext cx="2523693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pt-BR" sz="1350" noProof="0" dirty="0">
                <a:latin typeface="+mj-lt"/>
                <a:ea typeface="+mn-ea"/>
                <a:cs typeface="+mn-cs"/>
              </a:rPr>
              <a:t>Coalizão Global de</a:t>
            </a:r>
            <a:r>
              <a:rPr kumimoji="0" lang="pt-BR" sz="1350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
Síntese dos ODS</a:t>
            </a:r>
            <a:br>
              <a:rPr kumimoji="0" lang="pt-BR" sz="1350" b="0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pt-BR" sz="1350" b="1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Agências e escritórios da ONU</a:t>
            </a:r>
            <a:br>
              <a:rPr lang="pt-BR" sz="1350" b="1" noProof="0" dirty="0">
                <a:latin typeface="+mj-lt"/>
                <a:ea typeface="+mn-ea"/>
                <a:cs typeface="+mn-cs"/>
              </a:rPr>
            </a:br>
            <a:r>
              <a:rPr lang="pt-BR" sz="1350" noProof="0" dirty="0">
                <a:latin typeface="+mj-lt"/>
                <a:ea typeface="+mn-ea"/>
                <a:cs typeface="+mn-cs"/>
              </a:rPr>
              <a:t>(e bancos multilaterais, parcerias de financiamento internacional
e conselhos consultivos científicos)</a:t>
            </a: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0D143ABD-7CE4-FF0D-27A7-8AB68190C196}"/>
              </a:ext>
            </a:extLst>
          </p:cNvPr>
          <p:cNvSpPr/>
          <p:nvPr/>
        </p:nvSpPr>
        <p:spPr>
          <a:xfrm>
            <a:off x="3118395" y="1384795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400" kern="1200" noProof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ACE177-ABED-1158-3B94-461066482AF2}"/>
              </a:ext>
            </a:extLst>
          </p:cNvPr>
          <p:cNvSpPr txBox="1"/>
          <p:nvPr/>
        </p:nvSpPr>
        <p:spPr>
          <a:xfrm>
            <a:off x="3311166" y="1546843"/>
            <a:ext cx="1960449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pt-BR" sz="1300" noProof="0" dirty="0">
                <a:latin typeface="Arial" panose="020B0604020202020204"/>
                <a:ea typeface="+mn-ea"/>
                <a:cs typeface="+mn-cs"/>
              </a:rPr>
              <a:t>Comissão de </a:t>
            </a:r>
            <a:br>
              <a:rPr lang="pt-BR" sz="1300" noProof="0" dirty="0">
                <a:latin typeface="Arial" panose="020B0604020202020204"/>
                <a:ea typeface="+mn-ea"/>
                <a:cs typeface="+mn-cs"/>
              </a:rPr>
            </a:br>
            <a:r>
              <a:rPr lang="pt-BR" sz="1300" noProof="0" dirty="0">
                <a:latin typeface="Arial" panose="020B0604020202020204"/>
                <a:ea typeface="+mn-ea"/>
                <a:cs typeface="+mn-cs"/>
              </a:rPr>
              <a:t>quatro países e</a:t>
            </a:r>
            <a:br>
              <a:rPr lang="pt-BR" sz="1300" noProof="0" dirty="0">
                <a:latin typeface="Arial" panose="020B0604020202020204"/>
                <a:ea typeface="+mn-ea"/>
                <a:cs typeface="+mn-cs"/>
              </a:rPr>
            </a:br>
            <a:r>
              <a:rPr lang="pt-BR" sz="1300" noProof="0" dirty="0">
                <a:latin typeface="Arial" panose="020B0604020202020204"/>
                <a:ea typeface="+mn-ea"/>
                <a:cs typeface="+mn-cs"/>
              </a:rPr>
              <a:t>grupos similares</a:t>
            </a:r>
            <a:br>
              <a:rPr kumimoji="0" lang="pt-BR" sz="1300" b="0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pt-BR" sz="1300" b="1" noProof="0" dirty="0">
                <a:latin typeface="Arial" panose="020B0604020202020204"/>
                <a:ea typeface="+mn-ea"/>
                <a:cs typeface="+mn-cs"/>
              </a:rPr>
              <a:t>Governos</a:t>
            </a:r>
            <a:br>
              <a:rPr lang="pt-BR" sz="1300" b="1" noProof="0" dirty="0">
                <a:latin typeface="Arial" panose="020B0604020202020204"/>
                <a:ea typeface="+mn-ea"/>
                <a:cs typeface="+mn-cs"/>
              </a:rPr>
            </a:br>
            <a:r>
              <a:rPr lang="pt-BR" sz="1300" b="1" noProof="0" dirty="0">
                <a:latin typeface="Arial" panose="020B0604020202020204"/>
                <a:ea typeface="+mn-ea"/>
                <a:cs typeface="+mn-cs"/>
              </a:rPr>
              <a:t>nacionais (e locais)</a:t>
            </a: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1300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(Incluindo financiadores de </a:t>
            </a:r>
            <a:br>
              <a:rPr kumimoji="0" lang="pt-BR" sz="1300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pt-BR" sz="1300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desenvolvimento bilaterais)</a:t>
            </a: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783FA006-A832-F7FB-B34F-0492066100BA}"/>
              </a:ext>
            </a:extLst>
          </p:cNvPr>
          <p:cNvSpPr/>
          <p:nvPr/>
        </p:nvSpPr>
        <p:spPr>
          <a:xfrm>
            <a:off x="5522399" y="1927489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400" kern="1200" noProof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82612C-C8D7-798F-B7E4-383C91AB5C9D}"/>
              </a:ext>
            </a:extLst>
          </p:cNvPr>
          <p:cNvSpPr txBox="1"/>
          <p:nvPr/>
        </p:nvSpPr>
        <p:spPr>
          <a:xfrm>
            <a:off x="5635067" y="2256208"/>
            <a:ext cx="21647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pt-BR" sz="1300" noProof="0" dirty="0">
                <a:latin typeface="Arial" panose="020B0604020202020204"/>
                <a:ea typeface="+mn-ea"/>
                <a:cs typeface="+mn-cs"/>
              </a:rPr>
              <a:t>Intermediários (</a:t>
            </a:r>
            <a:r>
              <a:rPr lang="pt-BR" sz="1300" i="1" noProof="0" dirty="0">
                <a:latin typeface="Arial" panose="020B0604020202020204"/>
                <a:ea typeface="+mn-ea"/>
                <a:cs typeface="+mn-cs"/>
              </a:rPr>
              <a:t>brokers</a:t>
            </a:r>
            <a:r>
              <a:rPr lang="pt-BR" sz="1300" noProof="0" dirty="0">
                <a:latin typeface="Arial" panose="020B0604020202020204"/>
                <a:ea typeface="+mn-ea"/>
                <a:cs typeface="+mn-cs"/>
              </a:rPr>
              <a:t>) do conhecimento</a:t>
            </a:r>
            <a:br>
              <a:rPr kumimoji="0" lang="pt-BR" sz="1300" b="0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pt-BR" sz="1300" b="0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 redes de </a:t>
            </a:r>
            <a:br>
              <a:rPr kumimoji="0" lang="pt-BR" sz="1300" b="0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pt-BR" sz="1300" b="0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consultores científicos</a:t>
            </a:r>
            <a:br>
              <a:rPr kumimoji="0" lang="pt-BR" sz="1300" b="0" i="0" u="none" strike="noStrike" cap="none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pt-BR" sz="1300" b="1" noProof="0" dirty="0">
                <a:latin typeface="Arial" panose="020B0604020202020204"/>
                <a:ea typeface="+mn-ea"/>
                <a:cs typeface="+mn-cs"/>
              </a:rPr>
              <a:t>Intermediários de </a:t>
            </a:r>
            <a:br>
              <a:rPr lang="pt-BR" sz="1300" b="1" noProof="0" dirty="0">
                <a:latin typeface="Arial" panose="020B0604020202020204"/>
                <a:ea typeface="+mn-ea"/>
                <a:cs typeface="+mn-cs"/>
              </a:rPr>
            </a:br>
            <a:r>
              <a:rPr lang="pt-BR" sz="1300" b="1" noProof="0" dirty="0">
                <a:latin typeface="Arial" panose="020B0604020202020204"/>
                <a:ea typeface="+mn-ea"/>
                <a:cs typeface="+mn-cs"/>
              </a:rPr>
              <a:t>evidências</a:t>
            </a: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pt-BR" sz="1300" noProof="0" dirty="0">
                <a:latin typeface="Arial" panose="020B0604020202020204"/>
              </a:rPr>
              <a:t>(p. ex., AEN &amp; HubLAC; </a:t>
            </a:r>
            <a:br>
              <a:rPr lang="pt-BR" sz="1300" noProof="0" dirty="0">
                <a:latin typeface="Arial" panose="020B0604020202020204"/>
              </a:rPr>
            </a:br>
            <a:r>
              <a:rPr lang="pt-BR" sz="1300" noProof="0" dirty="0">
                <a:latin typeface="Arial" panose="020B0604020202020204"/>
              </a:rPr>
              <a:t>INGSA &amp; RFICS)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3790D2-1412-1F51-BAC5-F9F6B61770CE}"/>
              </a:ext>
            </a:extLst>
          </p:cNvPr>
          <p:cNvSpPr txBox="1"/>
          <p:nvPr/>
        </p:nvSpPr>
        <p:spPr>
          <a:xfrm>
            <a:off x="9110134" y="4353253"/>
            <a:ext cx="2940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noProof="0" dirty="0"/>
              <a:t>Iniciativas de</a:t>
            </a:r>
            <a:br>
              <a:rPr lang="pt-BR" sz="1200" noProof="0" dirty="0"/>
            </a:br>
            <a:r>
              <a:rPr lang="pt-BR" sz="1200" noProof="0" dirty="0"/>
              <a:t>envolvimento do cidadão e da comunidade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9852059-8C47-ADEB-6362-0394EA80726A}"/>
              </a:ext>
            </a:extLst>
          </p:cNvPr>
          <p:cNvSpPr>
            <a:spLocks noChangeAspect="1"/>
          </p:cNvSpPr>
          <p:nvPr/>
        </p:nvSpPr>
        <p:spPr>
          <a:xfrm>
            <a:off x="8427017" y="4197531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6B3B21FA-1910-E756-0514-A55C05C53E4B}"/>
              </a:ext>
            </a:extLst>
          </p:cNvPr>
          <p:cNvSpPr/>
          <p:nvPr/>
        </p:nvSpPr>
        <p:spPr>
          <a:xfrm>
            <a:off x="5635067" y="4269230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400" kern="1200" noProof="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2C31E4-96DA-CC9C-8D7F-B99857FD2269}"/>
              </a:ext>
            </a:extLst>
          </p:cNvPr>
          <p:cNvSpPr txBox="1"/>
          <p:nvPr/>
        </p:nvSpPr>
        <p:spPr>
          <a:xfrm>
            <a:off x="5708097" y="4526583"/>
            <a:ext cx="2236651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pt-BR" sz="1300" noProof="0" dirty="0">
                <a:latin typeface="Arial" panose="020B0604020202020204"/>
                <a:ea typeface="+mn-ea"/>
                <a:cs typeface="+mn-cs"/>
              </a:rPr>
              <a:t>Grupo de Interesse de Financiadores</a:t>
            </a:r>
            <a:br>
              <a:rPr kumimoji="0" lang="pt-BR" sz="1300" b="0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pt-BR" sz="1300" b="1" noProof="0" dirty="0">
                <a:latin typeface="Arial" panose="020B0604020202020204"/>
                <a:ea typeface="+mn-ea"/>
                <a:cs typeface="+mn-cs"/>
              </a:rPr>
              <a:t>Financiadores de pesquisas</a:t>
            </a:r>
            <a:r>
              <a:rPr lang="pt-BR" sz="1300" noProof="0" dirty="0">
                <a:latin typeface="Arial" panose="020B0604020202020204"/>
                <a:ea typeface="+mn-ea"/>
                <a:cs typeface="+mn-cs"/>
              </a:rPr>
              <a:t> </a:t>
            </a:r>
            <a:br>
              <a:rPr lang="pt-BR" sz="1300" noProof="0" dirty="0">
                <a:latin typeface="Arial" panose="020B0604020202020204"/>
                <a:ea typeface="+mn-ea"/>
                <a:cs typeface="+mn-cs"/>
              </a:rPr>
            </a:br>
            <a:r>
              <a:rPr lang="pt-BR" sz="1300" noProof="0" dirty="0">
                <a:latin typeface="Arial" panose="020B0604020202020204"/>
                <a:ea typeface="+mn-ea"/>
                <a:cs typeface="+mn-cs"/>
              </a:rPr>
              <a:t>(tanto síntese de evidências
como pesquisa primária)</a:t>
            </a: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pt-BR" sz="1300" b="1" noProof="0" dirty="0">
                <a:latin typeface="Arial" panose="020B0604020202020204"/>
                <a:ea typeface="+mn-ea"/>
                <a:cs typeface="+mn-cs"/>
              </a:rPr>
              <a:t>e outros tipos
de financiadores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8ABB6FF-F463-5E20-526E-C2703FB10D03}"/>
              </a:ext>
            </a:extLst>
          </p:cNvPr>
          <p:cNvSpPr txBox="1">
            <a:spLocks/>
          </p:cNvSpPr>
          <p:nvPr/>
        </p:nvSpPr>
        <p:spPr>
          <a:xfrm>
            <a:off x="8346852" y="5422964"/>
            <a:ext cx="3698108" cy="5927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08000" tIns="45720" rIns="91440" bIns="45720" rtlCol="0">
            <a:noAutofit/>
          </a:bodyPr>
          <a:lstStyle>
            <a:lvl1pPr marL="285750" indent="-285750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5477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464F55"/>
                </a:solidFill>
                <a:latin typeface="Arial" charset="0"/>
                <a:ea typeface="+mn-ea"/>
                <a:cs typeface="+mn-cs"/>
              </a:defRPr>
            </a:lvl1pPr>
            <a:lvl2pPr marL="646934" indent="-28574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54776"/>
              </a:buClr>
              <a:buSzPct val="65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02977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68171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SzPct val="65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433364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pt-BR" sz="1400" b="1" noProof="0" dirty="0">
                <a:solidFill>
                  <a:schemeClr val="tx1"/>
                </a:solidFill>
              </a:rPr>
              <a:t>Empresas de tecnologia</a:t>
            </a:r>
            <a:r>
              <a:rPr lang="pt-BR" sz="1400" noProof="0" dirty="0">
                <a:solidFill>
                  <a:schemeClr val="tx1"/>
                </a:solidFill>
              </a:rPr>
              <a:t> que podem contribuir com tecnologia ou usar os dados </a:t>
            </a:r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endParaRPr lang="pt-BR" sz="1700" noProof="0" dirty="0">
              <a:solidFill>
                <a:schemeClr val="tx2"/>
              </a:solidFill>
            </a:endParaRPr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endParaRPr lang="pt-BR" sz="1700" noProof="0" dirty="0">
              <a:solidFill>
                <a:schemeClr val="tx2"/>
              </a:solidFill>
            </a:endParaRPr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endParaRPr lang="pt-BR" sz="1700" noProof="0" dirty="0">
              <a:solidFill>
                <a:schemeClr val="tx2"/>
              </a:solidFill>
            </a:endParaRPr>
          </a:p>
        </p:txBody>
      </p:sp>
      <p:sp>
        <p:nvSpPr>
          <p:cNvPr id="35" name="Content Placeholder 4">
            <a:extLst>
              <a:ext uri="{FF2B5EF4-FFF2-40B4-BE49-F238E27FC236}">
                <a16:creationId xmlns:a16="http://schemas.microsoft.com/office/drawing/2014/main" id="{B471C659-7D93-4591-D860-C538DD182BBB}"/>
              </a:ext>
            </a:extLst>
          </p:cNvPr>
          <p:cNvSpPr txBox="1">
            <a:spLocks/>
          </p:cNvSpPr>
          <p:nvPr/>
        </p:nvSpPr>
        <p:spPr>
          <a:xfrm>
            <a:off x="8346852" y="1384795"/>
            <a:ext cx="3698109" cy="37047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08000" tIns="45720" rIns="91440" bIns="45720" rtlCol="0">
            <a:noAutofit/>
          </a:bodyPr>
          <a:lstStyle>
            <a:lvl1pPr marL="285750" indent="-285750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5477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464F55"/>
                </a:solidFill>
                <a:latin typeface="Arial" charset="0"/>
                <a:ea typeface="+mn-ea"/>
                <a:cs typeface="+mn-cs"/>
              </a:defRPr>
            </a:lvl1pPr>
            <a:lvl2pPr marL="646934" indent="-28574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54776"/>
              </a:buClr>
              <a:buSzPct val="65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02977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68171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SzPct val="65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433364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pt-BR" sz="1400" b="1" i="1" noProof="0" dirty="0">
                <a:solidFill>
                  <a:srgbClr val="FF0000"/>
                </a:solidFill>
              </a:rPr>
              <a:t>S</a:t>
            </a:r>
            <a:r>
              <a:rPr lang="pt-BR" sz="1400" b="1" i="1" noProof="0" dirty="0">
                <a:solidFill>
                  <a:schemeClr val="tx1"/>
                </a:solidFill>
              </a:rPr>
              <a:t>upport systems nationally</a:t>
            </a:r>
            <a:r>
              <a:rPr lang="pt-BR" sz="1400" i="1" noProof="0" dirty="0">
                <a:solidFill>
                  <a:schemeClr val="tx1"/>
                </a:solidFill>
              </a:rPr>
              <a:t> (and locally)</a:t>
            </a:r>
            <a:r>
              <a:rPr lang="pt-BR" sz="1400" noProof="0" dirty="0"/>
              <a:t> - Sistemas de suporte nacionais (e locais) que utilizam várias formas de evidências de pesquisa para ajudar a abordar prioridades locais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663C70E-CCC1-7D7B-1A88-2158776275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21297" y="4170124"/>
            <a:ext cx="732591" cy="73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E2E19-E0D9-FBBF-943F-705B16128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54A4-C264-E4AA-8192-0F9719B2F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300" noProof="0" dirty="0">
                <a:solidFill>
                  <a:schemeClr val="tx1"/>
                </a:solidFill>
              </a:rPr>
              <a:t>O processo de planejamento do ESIC está sendo conduzido por cinco grupos de trabalho e um grupo de planejamento de governança, cada um dos quais preparará cinco documentos para os quais buscará feedback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6C6EE3-F32E-44CC-FD5A-B7AECA152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724324"/>
              </p:ext>
            </p:extLst>
          </p:nvPr>
        </p:nvGraphicFramePr>
        <p:xfrm>
          <a:off x="217056" y="1314038"/>
          <a:ext cx="11757888" cy="3009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304">
                  <a:extLst>
                    <a:ext uri="{9D8B030D-6E8A-4147-A177-3AD203B41FA5}">
                      <a16:colId xmlns:a16="http://schemas.microsoft.com/office/drawing/2014/main" val="1949791595"/>
                    </a:ext>
                  </a:extLst>
                </a:gridCol>
                <a:gridCol w="8685584">
                  <a:extLst>
                    <a:ext uri="{9D8B030D-6E8A-4147-A177-3AD203B41FA5}">
                      <a16:colId xmlns:a16="http://schemas.microsoft.com/office/drawing/2014/main" val="2684240827"/>
                    </a:ext>
                  </a:extLst>
                </a:gridCol>
              </a:tblGrid>
              <a:tr h="412413"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5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Grupos de trabalho (GTs) e</a:t>
                      </a:r>
                      <a:br>
                        <a:rPr lang="pt-BR" sz="115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15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grupos de planejamento (GPs)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50" b="1" noProof="0" dirty="0">
                          <a:solidFill>
                            <a:schemeClr val="bg1"/>
                          </a:solidFill>
                        </a:rPr>
                        <a:t>Foco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961352"/>
                  </a:ext>
                </a:extLst>
              </a:tr>
              <a:tr h="248870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5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GT1: Engajamento do lado da demanda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150" b="0" noProof="0" dirty="0">
                          <a:solidFill>
                            <a:schemeClr val="tx1"/>
                          </a:solidFill>
                        </a:rPr>
                        <a:t>Fazer com que produtores e usuários em potencial trabalhem juntos para entender e atender às necessidades dos usuários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256276"/>
                  </a:ext>
                </a:extLst>
              </a:tr>
              <a:tr h="412413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5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GT2: Compartilhamento e reutilização de dados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50" noProof="0" dirty="0">
                          <a:solidFill>
                            <a:schemeClr val="tx1"/>
                          </a:solidFill>
                        </a:rPr>
                        <a:t>Fazer com que seja normal estudar uma pergunta uma vez e usar as respostas muitas vezes em vários contextos diferentes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168249"/>
                  </a:ext>
                </a:extLst>
              </a:tr>
              <a:tr h="412413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5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GT3: Uso seguro e responsável da IA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50" noProof="0" dirty="0">
                          <a:solidFill>
                            <a:schemeClr val="tx1"/>
                          </a:solidFill>
                        </a:rPr>
                        <a:t>Trazer a síntese de evidências para a vanguarda da tecnologia para que possamos obter o melhor impacto das pessoas e dos recursos que temos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218832"/>
                  </a:ext>
                </a:extLst>
              </a:tr>
              <a:tr h="248870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5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GT4: Inovação de métodos e processos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50" noProof="0" dirty="0">
                          <a:solidFill>
                            <a:schemeClr val="tx1"/>
                          </a:solidFill>
                        </a:rPr>
                        <a:t>Desenvolver métodos e processos de síntese que permitam uma síntese radicalmente mais oportuna, relevante e acessível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65836"/>
                  </a:ext>
                </a:extLst>
              </a:tr>
              <a:tr h="248870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5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GT5: Compartilhamento de capacidade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50" noProof="0" dirty="0">
                          <a:solidFill>
                            <a:schemeClr val="tx1"/>
                          </a:solidFill>
                        </a:rPr>
                        <a:t>Criar uma comunidade global com recursos para fornecer e usar a síntese de evidências em todas as principais questões sociais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198359"/>
                  </a:ext>
                </a:extLst>
              </a:tr>
              <a:tr h="412413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5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GP1: Governança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50" noProof="0" dirty="0">
                          <a:solidFill>
                            <a:schemeClr val="tx1"/>
                          </a:solidFill>
                        </a:rPr>
                        <a:t>Elaborar opções de como os principais titulares de interesse podem continuar a definir e alcançar metas compartilhadas para além desse processo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905265"/>
                  </a:ext>
                </a:extLst>
              </a:tr>
              <a:tr h="412413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5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GPs adicionais a serem ativados posteriormente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5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88478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0540B3-AA02-34B3-A295-A14A6E9C0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598783"/>
              </p:ext>
            </p:extLst>
          </p:nvPr>
        </p:nvGraphicFramePr>
        <p:xfrm>
          <a:off x="217056" y="4439511"/>
          <a:ext cx="11758870" cy="15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3904">
                  <a:extLst>
                    <a:ext uri="{9D8B030D-6E8A-4147-A177-3AD203B41FA5}">
                      <a16:colId xmlns:a16="http://schemas.microsoft.com/office/drawing/2014/main" val="4141870491"/>
                    </a:ext>
                  </a:extLst>
                </a:gridCol>
                <a:gridCol w="2414966">
                  <a:extLst>
                    <a:ext uri="{9D8B030D-6E8A-4147-A177-3AD203B41FA5}">
                      <a16:colId xmlns:a16="http://schemas.microsoft.com/office/drawing/2014/main" val="1040062716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pt-BR" sz="1100" noProof="0" dirty="0">
                          <a:solidFill>
                            <a:schemeClr val="bg1"/>
                          </a:solidFill>
                          <a:effectLst/>
                        </a:rPr>
                        <a:t>Documentos preliminares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pt-BR" sz="1100" noProof="0" dirty="0">
                          <a:solidFill>
                            <a:schemeClr val="bg1"/>
                          </a:solidFill>
                          <a:effectLst/>
                        </a:rPr>
                        <a:t>Janela de consulta aberta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9071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pt-BR" sz="1100" b="0" noProof="0" dirty="0">
                          <a:solidFill>
                            <a:schemeClr val="tx1"/>
                          </a:solidFill>
                          <a:effectLst/>
                        </a:rPr>
                        <a:t>1) Perfil de capacidade para cada área de foco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pt-BR" sz="1100" noProof="0" dirty="0">
                          <a:effectLst/>
                        </a:rPr>
                        <a:t>12 de fevereiro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1074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pt-BR" sz="1100" b="0" noProof="0" dirty="0">
                          <a:solidFill>
                            <a:schemeClr val="tx1"/>
                          </a:solidFill>
                          <a:effectLst/>
                        </a:rPr>
                        <a:t>2) Avaliação da maturidade da capacidade e mapa de lacunas para cada área de foco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pt-BR" sz="1100" noProof="0" dirty="0">
                          <a:effectLst/>
                        </a:rPr>
                        <a:t>12 de março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68205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pt-BR" sz="1100" b="0" noProof="0" dirty="0">
                          <a:solidFill>
                            <a:schemeClr val="tx1"/>
                          </a:solidFill>
                          <a:effectLst/>
                        </a:rPr>
                        <a:t>3) Estratégias para fortalecer as capacidades relacionadas a cada área de foco, incluindo quaisquer "ganhos rápidos" sem "arrependimentos"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pt-BR" sz="1100" noProof="0" dirty="0">
                          <a:effectLst/>
                        </a:rPr>
                        <a:t>30 de abril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93012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pt-BR" sz="1100" b="0" noProof="0" dirty="0">
                          <a:solidFill>
                            <a:schemeClr val="tx1"/>
                          </a:solidFill>
                          <a:effectLst/>
                        </a:rPr>
                        <a:t>4) Matriz de esforços de impacto e conclusões/recomendações para cada área de foco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pt-BR" sz="1100" noProof="0" dirty="0">
                          <a:effectLst/>
                        </a:rPr>
                        <a:t>21 de maio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63657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177800" lvl="0" indent="-177800"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pt-BR" sz="1100" b="0" noProof="0" dirty="0">
                          <a:solidFill>
                            <a:schemeClr val="tx1"/>
                          </a:solidFill>
                          <a:effectLst/>
                        </a:rPr>
                        <a:t>5) Relatório – agora incorporando custos e considerações adicionais do grupo de planejamento – para cada área de foco que será distribuído previamente aos participantes da reunião de consenso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pt-BR" sz="1100" noProof="0" dirty="0">
                          <a:effectLst/>
                        </a:rPr>
                        <a:t>4 de junho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63759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FF3AC57-9F6C-D45D-E7F1-82C087753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1448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65116427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purl.org/dc/dcmitype/"/>
    <ds:schemaRef ds:uri="0408fcbc-2e10-4461-bee0-724c01b46ae9"/>
    <ds:schemaRef ds:uri="599eec1d-e27c-4128-92a4-19001b8afe14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31503</TotalTime>
  <Words>843</Words>
  <Application>Microsoft Macintosh PowerPoint</Application>
  <PresentationFormat>Widescreen</PresentationFormat>
  <Paragraphs>68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O processo de planejamento do ESIC está adotando uma abordagem de impacto coletivo, começando com um acordo sobre uma agenda comum para a infraestrutura necessária</vt:lpstr>
      <vt:lpstr>O processo de planejamento do ESIC envolverá muitas categorias de “titulares de interesse", especialmente agora aqueles capturados nos dois círculos à esquerda e nos dois círculos à direita</vt:lpstr>
      <vt:lpstr>O processo de planejamento do ESIC está sendo conduzido por cinco grupos de trabalho e um grupo de planejamento de governança, cada um dos quais preparará cinco documentos para os quais buscará feedback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281</cp:revision>
  <cp:lastPrinted>2023-05-24T15:22:34Z</cp:lastPrinted>
  <dcterms:created xsi:type="dcterms:W3CDTF">2017-04-21T15:41:45Z</dcterms:created>
  <dcterms:modified xsi:type="dcterms:W3CDTF">2025-02-26T20:19:30Z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