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174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6A6"/>
    <a:srgbClr val="99CC66"/>
    <a:srgbClr val="6699CC"/>
    <a:srgbClr val="254776"/>
    <a:srgbClr val="000000"/>
    <a:srgbClr val="F5E4ED"/>
    <a:srgbClr val="E9F7FB"/>
    <a:srgbClr val="F2F2F2"/>
    <a:srgbClr val="FF3156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56" autoAdjust="0"/>
  </p:normalViewPr>
  <p:slideViewPr>
    <p:cSldViewPr snapToGrid="0" snapToObjects="1">
      <p:cViewPr varScale="1">
        <p:scale>
          <a:sx n="85" d="100"/>
          <a:sy n="85" d="100"/>
        </p:scale>
        <p:origin x="192" y="120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2/26/25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59636">
              <a:defRPr/>
            </a:pPr>
            <a:fld id="{7C11621C-3EA7-C342-A130-13C6D43C8C01}" type="slidenum">
              <a:rPr lang="en-US">
                <a:solidFill>
                  <a:prstClr val="black"/>
                </a:solidFill>
              </a:rPr>
              <a:pPr defTabSz="659636"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7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 dirty="0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 dirty="0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077D7E0-1A04-662B-24A2-7C38A39734F0}"/>
              </a:ext>
            </a:extLst>
          </p:cNvPr>
          <p:cNvSpPr/>
          <p:nvPr/>
        </p:nvSpPr>
        <p:spPr>
          <a:xfrm>
            <a:off x="2461610" y="1301904"/>
            <a:ext cx="6975690" cy="906749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noProof="0" dirty="0"/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1E6F8618-0B6D-5510-9D5D-12D2C99C2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302601"/>
              </p:ext>
            </p:extLst>
          </p:nvPr>
        </p:nvGraphicFramePr>
        <p:xfrm>
          <a:off x="2417300" y="1335380"/>
          <a:ext cx="7020000" cy="990600"/>
        </p:xfrm>
        <a:graphic>
          <a:graphicData uri="http://schemas.openxmlformats.org/drawingml/2006/table">
            <a:tbl>
              <a:tblPr firstRow="1" firstCol="1" bandRow="1"/>
              <a:tblGrid>
                <a:gridCol w="7020000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Estruturas e processos do lado da demanda por evidências</a:t>
                      </a:r>
                      <a:r>
                        <a:rPr lang="pt-BR" sz="130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para:</a:t>
                      </a: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  <a:b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pt-BR" sz="13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1) incorporar evidências em processos consultivos e de tomada de decisão regulares (</a:t>
                      </a: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facilitadores</a:t>
                      </a:r>
                      <a:r>
                        <a:rPr lang="pt-BR" sz="13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); 2) construir e manter uma </a:t>
                      </a: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cultura</a:t>
                      </a:r>
                      <a:r>
                        <a:rPr lang="pt-BR" sz="13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de evidências; 3) fortalecer a </a:t>
                      </a: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capacidade</a:t>
                      </a:r>
                      <a:r>
                        <a:rPr lang="pt-BR" sz="130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  <a:r>
                        <a:rPr lang="pt-BR" sz="13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para o uso de evidências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BEAF75D-93B7-0DC9-177C-04A0BF9CBFCE}"/>
              </a:ext>
            </a:extLst>
          </p:cNvPr>
          <p:cNvSpPr/>
          <p:nvPr/>
        </p:nvSpPr>
        <p:spPr>
          <a:xfrm>
            <a:off x="2301555" y="4559341"/>
            <a:ext cx="7673428" cy="2222940"/>
          </a:xfrm>
          <a:prstGeom prst="roundRect">
            <a:avLst/>
          </a:prstGeom>
          <a:noFill/>
          <a:ln w="28575">
            <a:solidFill>
              <a:srgbClr val="99CC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66CC04-AF37-01B2-F043-DF68371D57DD}"/>
              </a:ext>
            </a:extLst>
          </p:cNvPr>
          <p:cNvSpPr txBox="1">
            <a:spLocks/>
          </p:cNvSpPr>
          <p:nvPr/>
        </p:nvSpPr>
        <p:spPr>
          <a:xfrm>
            <a:off x="359462" y="211479"/>
            <a:ext cx="11830427" cy="79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lvl="0" defTabSz="914400" hangingPunct="0">
              <a:spcBef>
                <a:spcPts val="0"/>
              </a:spcBef>
              <a:defRPr/>
            </a:pPr>
            <a:r>
              <a:rPr lang="pt-BR" sz="2200" noProof="0" dirty="0">
                <a:solidFill>
                  <a:schemeClr val="tx1"/>
                </a:solidFill>
              </a:rPr>
              <a:t>Unidades de suporte de evidências oportunas e orientadas para a demanda que operam dentro de sistemas de suporte de evidências nacionais (e locais) agora poderão potencializar os insights práticos, as sínteses vivas de evidências e a infraestrutura de suporte possibilitada pelo ESIC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A5F3425-455C-2AE9-18DF-30DB845E0A2A}"/>
              </a:ext>
            </a:extLst>
          </p:cNvPr>
          <p:cNvSpPr/>
          <p:nvPr/>
        </p:nvSpPr>
        <p:spPr>
          <a:xfrm>
            <a:off x="2763823" y="2572369"/>
            <a:ext cx="6384040" cy="1632455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noProof="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B8C16A7-8586-DD46-5F5C-77E6B2E27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420703"/>
              </p:ext>
            </p:extLst>
          </p:nvPr>
        </p:nvGraphicFramePr>
        <p:xfrm>
          <a:off x="2542437" y="2605901"/>
          <a:ext cx="6734298" cy="1505043"/>
        </p:xfrm>
        <a:graphic>
          <a:graphicData uri="http://schemas.openxmlformats.org/drawingml/2006/table">
            <a:tbl>
              <a:tblPr firstRow="1" firstCol="1" bandRow="1"/>
              <a:tblGrid>
                <a:gridCol w="3367149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3367149">
                  <a:extLst>
                    <a:ext uri="{9D8B030D-6E8A-4147-A177-3AD203B41FA5}">
                      <a16:colId xmlns:a16="http://schemas.microsoft.com/office/drawing/2014/main" val="3960308684"/>
                    </a:ext>
                  </a:extLst>
                </a:gridCol>
              </a:tblGrid>
              <a:tr h="40914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Mecanismo de priorização da demanda por evidências</a:t>
                      </a:r>
                      <a:r>
                        <a:rPr lang="pt-BR" sz="12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(monitoramento do horizonte e elicitação de questões)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  <a:tr h="5320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Solicitações de guichê único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(quando perguntas complexas)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       Pacote de respostas alinhadas</a:t>
                      </a:r>
                      <a:br>
                        <a:rPr lang="pt-BR" sz="11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pt-BR" sz="11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        com processos de tomada de decisão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725190"/>
                  </a:ext>
                </a:extLst>
              </a:tr>
              <a:tr h="3484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Mecanismo de coordenação da oferta de evidências</a:t>
                      </a:r>
                      <a:b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pt-BR" sz="1300" b="1" i="0" noProof="0" dirty="0">
                          <a:solidFill>
                            <a:srgbClr val="40B5D3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  <a:r>
                        <a:rPr lang="pt-BR" sz="1100" noProof="0" dirty="0"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(unidades ultrarrápidas de suporte de evidências para formas necessárias de evidências </a:t>
                      </a:r>
                      <a:r>
                        <a:rPr lang="pt-BR" sz="1100" u="sng" noProof="0" dirty="0"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existentes</a:t>
                      </a:r>
                      <a:r>
                        <a:rPr lang="pt-BR" sz="1100" noProof="0" dirty="0"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e modelo de "generalista" para "especialistas" a produzir </a:t>
                      </a:r>
                      <a:r>
                        <a:rPr lang="pt-BR" sz="1100" u="sng" noProof="0" dirty="0"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novas</a:t>
                      </a:r>
                      <a:r>
                        <a:rPr lang="pt-BR" sz="1100" noProof="0" dirty="0"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evidências)</a:t>
                      </a: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8C752E9-D4EE-613B-5477-E3E36541EC41}"/>
              </a:ext>
            </a:extLst>
          </p:cNvPr>
          <p:cNvSpPr/>
          <p:nvPr/>
        </p:nvSpPr>
        <p:spPr>
          <a:xfrm>
            <a:off x="2405478" y="4626240"/>
            <a:ext cx="5152306" cy="2090033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noProof="0" dirty="0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AD320019-7CEC-3ED0-D066-C4ACF2249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363153"/>
              </p:ext>
            </p:extLst>
          </p:nvPr>
        </p:nvGraphicFramePr>
        <p:xfrm>
          <a:off x="2512088" y="4532021"/>
          <a:ext cx="5057395" cy="2309884"/>
        </p:xfrm>
        <a:graphic>
          <a:graphicData uri="http://schemas.openxmlformats.org/drawingml/2006/table">
            <a:tbl>
              <a:tblPr firstRow="1" firstCol="1" bandRow="1"/>
              <a:tblGrid>
                <a:gridCol w="2745876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2311519">
                  <a:extLst>
                    <a:ext uri="{9D8B030D-6E8A-4147-A177-3AD203B41FA5}">
                      <a16:colId xmlns:a16="http://schemas.microsoft.com/office/drawing/2014/main" val="2443240437"/>
                    </a:ext>
                  </a:extLst>
                </a:gridCol>
              </a:tblGrid>
              <a:tr h="188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Unidades de suporte de evidências oportunas e orientadas para a demanda</a:t>
                      </a:r>
                      <a:r>
                        <a:rPr lang="pt-BR" sz="13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(os "especialistas")</a:t>
                      </a:r>
                      <a:b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pt-BR" sz="13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…  com foco em uma específica forma de evidências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214049"/>
                  </a:ext>
                </a:extLst>
              </a:tr>
              <a:tr h="875256">
                <a:tc>
                  <a:txBody>
                    <a:bodyPr/>
                    <a:lstStyle/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Análise de dados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Modelagem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Avaliação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Pesquisa do comportamento/de implementação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Informações qualitativas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05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Síntese de evidências (contextualizada)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05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Avaliações de tecnologias / </a:t>
                      </a:r>
                      <a:br>
                        <a:rPr lang="pt-BR" sz="105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pt-BR" sz="105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análise de custo-efetividade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05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Recomendações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  <a:tr h="70968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3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… com foco em setores específicos (e várias formas de evidências)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Ação climática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Educação, saúde, segurança pública, serviços sociais etc.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Desenvolvimento internacional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684735"/>
                  </a:ext>
                </a:extLst>
              </a:tr>
            </a:tbl>
          </a:graphicData>
        </a:graphic>
      </p:graphicFrame>
      <p:grpSp>
        <p:nvGrpSpPr>
          <p:cNvPr id="78" name="Group 77">
            <a:extLst>
              <a:ext uri="{FF2B5EF4-FFF2-40B4-BE49-F238E27FC236}">
                <a16:creationId xmlns:a16="http://schemas.microsoft.com/office/drawing/2014/main" id="{58A8D20F-E71D-9860-A776-0786193E2623}"/>
              </a:ext>
            </a:extLst>
          </p:cNvPr>
          <p:cNvGrpSpPr/>
          <p:nvPr/>
        </p:nvGrpSpPr>
        <p:grpSpPr>
          <a:xfrm rot="16200000" flipH="1">
            <a:off x="7577467" y="5454051"/>
            <a:ext cx="173233" cy="145420"/>
            <a:chOff x="5830099" y="0"/>
            <a:chExt cx="64895" cy="288001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9A4EB5A-B8FB-B814-FF56-138B79E3C62A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CEF1A581-4FEB-7C0B-6BB3-7141BDB18B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1C1BCD4-9FFF-63B9-6EAC-E2D4C298E7EC}"/>
              </a:ext>
            </a:extLst>
          </p:cNvPr>
          <p:cNvCxnSpPr>
            <a:cxnSpLocks/>
          </p:cNvCxnSpPr>
          <p:nvPr/>
        </p:nvCxnSpPr>
        <p:spPr>
          <a:xfrm flipV="1">
            <a:off x="6432241" y="3195772"/>
            <a:ext cx="0" cy="230494"/>
          </a:xfrm>
          <a:prstGeom prst="straightConnector1">
            <a:avLst/>
          </a:prstGeom>
          <a:ln w="50800">
            <a:solidFill>
              <a:srgbClr val="25477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5042AE-701A-E272-A246-77FDC00DC497}"/>
              </a:ext>
            </a:extLst>
          </p:cNvPr>
          <p:cNvCxnSpPr>
            <a:cxnSpLocks/>
          </p:cNvCxnSpPr>
          <p:nvPr/>
        </p:nvCxnSpPr>
        <p:spPr>
          <a:xfrm>
            <a:off x="5492892" y="3210930"/>
            <a:ext cx="0" cy="230494"/>
          </a:xfrm>
          <a:prstGeom prst="straightConnector1">
            <a:avLst/>
          </a:prstGeom>
          <a:ln w="50800">
            <a:solidFill>
              <a:srgbClr val="25477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02E9B0E-0A8A-149E-B395-7B30A2F50895}"/>
              </a:ext>
            </a:extLst>
          </p:cNvPr>
          <p:cNvGrpSpPr/>
          <p:nvPr/>
        </p:nvGrpSpPr>
        <p:grpSpPr>
          <a:xfrm rot="10800000" flipH="1">
            <a:off x="5769520" y="2254091"/>
            <a:ext cx="188921" cy="288000"/>
            <a:chOff x="5706073" y="0"/>
            <a:chExt cx="188921" cy="28800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9C4240C-D1A5-3C17-CB57-BED11322BE52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5BDA682-D464-06F4-502E-F7CCE28B5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7FBD945-B9D6-7242-A286-2ED70F3D2F3A}"/>
              </a:ext>
            </a:extLst>
          </p:cNvPr>
          <p:cNvSpPr/>
          <p:nvPr/>
        </p:nvSpPr>
        <p:spPr>
          <a:xfrm>
            <a:off x="7780572" y="4616993"/>
            <a:ext cx="1821235" cy="2090031"/>
          </a:xfrm>
          <a:prstGeom prst="roundRect">
            <a:avLst/>
          </a:prstGeom>
          <a:solidFill>
            <a:srgbClr val="CC76A6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noProof="0" dirty="0"/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C3616C13-243C-3CA2-64D6-3992C2B55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81319"/>
              </p:ext>
            </p:extLst>
          </p:nvPr>
        </p:nvGraphicFramePr>
        <p:xfrm>
          <a:off x="7851827" y="4546577"/>
          <a:ext cx="2123156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2123156">
                  <a:extLst>
                    <a:ext uri="{9D8B030D-6E8A-4147-A177-3AD203B41FA5}">
                      <a16:colId xmlns:a16="http://schemas.microsoft.com/office/drawing/2014/main" val="2063349985"/>
                    </a:ext>
                  </a:extLst>
                </a:gridCol>
              </a:tblGrid>
              <a:tr h="1981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" b="1" noProof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Colaborativo da Infraestrutura de Síntese de Evidências</a:t>
                      </a:r>
                    </a:p>
                    <a:p>
                      <a:pPr marL="90488" marR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Insights práticos</a:t>
                      </a:r>
                    </a:p>
                    <a:p>
                      <a:pPr marL="90488" marR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Sínteses vivas de evidências</a:t>
                      </a:r>
                    </a:p>
                    <a:p>
                      <a:pPr marL="90488" marR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Infraestrutura apoiando o engajamento do lado da demanda, compartilhamento e reutilização de dados, uso da IA, inovação de métodos, e compartilhamento de capacidade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F797DC39-6B6B-4DA7-4FA0-8E992814FCF2}"/>
              </a:ext>
            </a:extLst>
          </p:cNvPr>
          <p:cNvGrpSpPr/>
          <p:nvPr/>
        </p:nvGrpSpPr>
        <p:grpSpPr>
          <a:xfrm rot="10800000" flipH="1">
            <a:off x="5760534" y="4229538"/>
            <a:ext cx="188921" cy="288000"/>
            <a:chOff x="5706073" y="0"/>
            <a:chExt cx="188921" cy="288000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4E51BB8-47A1-15D1-C0E4-BE102B06BC07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FF91C7C-BE06-A1CB-3C2E-DF8C392213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BBE18FE-0CEE-AC1D-72AE-29F380F9B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3932" y="6463958"/>
            <a:ext cx="357352" cy="365125"/>
          </a:xfrm>
        </p:spPr>
        <p:txBody>
          <a:bodyPr/>
          <a:lstStyle/>
          <a:p>
            <a:fld id="{E2CB33EA-91D6-F140-A440-0A130B2A34DE}" type="slidenum">
              <a:rPr lang="pt-BR" noProof="0" smtClean="0"/>
              <a:pPr/>
              <a:t>1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21368669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408fcbc-2e10-4461-bee0-724c01b46ae9"/>
    <ds:schemaRef ds:uri="599eec1d-e27c-4128-92a4-19001b8afe1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90A3FEE-4E95-40F5-A7D2-D696DE35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31504</TotalTime>
  <Words>293</Words>
  <Application>Microsoft Macintosh PowerPoint</Application>
  <PresentationFormat>Widescreen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Courier New</vt:lpstr>
      <vt:lpstr>Helvetica</vt:lpstr>
      <vt:lpstr>Wellcome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281</cp:revision>
  <cp:lastPrinted>2023-05-24T15:22:34Z</cp:lastPrinted>
  <dcterms:created xsi:type="dcterms:W3CDTF">2017-04-21T15:41:45Z</dcterms:created>
  <dcterms:modified xsi:type="dcterms:W3CDTF">2025-02-26T20:21:04Z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