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200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noProof="0" dirty="0"/>
            <a:t>Os parceiros estão se reunindo para </a:t>
          </a:r>
          <a:r>
            <a:rPr lang="pt-BR" sz="1500" b="1" noProof="0" dirty="0"/>
            <a:t>aprender uns com os outros</a:t>
          </a:r>
          <a:r>
            <a:rPr lang="pt-BR" sz="1500" noProof="0" dirty="0"/>
            <a:t> (p. ex., série de </a:t>
          </a:r>
          <a:r>
            <a:rPr lang="pt-BR" sz="1500" i="0" noProof="0" dirty="0"/>
            <a:t>webinars</a:t>
          </a:r>
          <a:r>
            <a:rPr lang="pt-BR" sz="1500" noProof="0" dirty="0"/>
            <a:t> da Cochrane-GCESC-WHO EVIPNet; espaço sendo cocriado para discussões sobre direitos e saberes indígenas)</a:t>
          </a:r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noProof="0" dirty="0"/>
            <a:t>Maior reconhecimento de que os cidadãos estão sendo bombardeados com informações, informações falsas e desinformação, e um maior compromisso em encontrar maneiras efetivas de </a:t>
          </a:r>
          <a:r>
            <a:rPr lang="pt-BR" sz="1500" b="1" noProof="0" dirty="0"/>
            <a:t>combater a informação falsa/desinformação</a:t>
          </a:r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noProof="0" dirty="0"/>
            <a:t>Maior valorização das </a:t>
          </a:r>
          <a:r>
            <a:rPr lang="pt-BR" sz="1500" b="1" noProof="0" dirty="0"/>
            <a:t>fortes turbulências e</a:t>
          </a:r>
          <a:r>
            <a:rPr lang="pt-BR" sz="1500" noProof="0" dirty="0"/>
            <a:t> da </a:t>
          </a:r>
          <a:r>
            <a:rPr lang="pt-BR" sz="1500" b="1" noProof="0" dirty="0"/>
            <a:t>necessidade de "dar as mãos"</a:t>
          </a:r>
          <a:r>
            <a:rPr lang="pt-BR" sz="1500" noProof="0" dirty="0"/>
            <a:t> para fazer progressos em relação a essas turbulências</a:t>
          </a:r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noProof="0" dirty="0"/>
            <a:t>Maior reconhecimento de que precisamos adotar uma </a:t>
          </a:r>
          <a:r>
            <a:rPr lang="pt-BR" sz="1500" b="1" noProof="0" dirty="0"/>
            <a:t>orientação de impacto coletivo</a:t>
          </a:r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026169" y="130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noProof="0" dirty="0"/>
            <a:t>Os parceiros estão se reunindo para </a:t>
          </a:r>
          <a:r>
            <a:rPr lang="pt-BR" sz="1500" b="1" kern="1200" noProof="0" dirty="0"/>
            <a:t>aprender uns com os outros</a:t>
          </a:r>
          <a:r>
            <a:rPr lang="pt-BR" sz="1500" kern="1200" noProof="0" dirty="0"/>
            <a:t> (p. ex., série de </a:t>
          </a:r>
          <a:r>
            <a:rPr lang="pt-BR" sz="1500" i="0" kern="1200" noProof="0" dirty="0"/>
            <a:t>webinars</a:t>
          </a:r>
          <a:r>
            <a:rPr lang="pt-BR" sz="1500" kern="1200" noProof="0" dirty="0"/>
            <a:t> da Cochrane-GCESC-WHO EVIPNet; espaço sendo cocriado para discussões sobre direitos e saberes indígenas)</a:t>
          </a:r>
        </a:p>
      </dsp:txBody>
      <dsp:txXfrm rot="10800000">
        <a:off x="2219276" y="1302"/>
        <a:ext cx="7084423" cy="772428"/>
      </dsp:txXfrm>
    </dsp:sp>
    <dsp:sp modelId="{5947CBB8-3B85-E844-AA68-EDBECFA0475E}">
      <dsp:nvSpPr>
        <dsp:cNvPr id="0" name=""/>
        <dsp:cNvSpPr/>
      </dsp:nvSpPr>
      <dsp:spPr>
        <a:xfrm>
          <a:off x="1639955" y="130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026169" y="96718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noProof="0" dirty="0"/>
            <a:t>Maior reconhecimento de que os cidadãos estão sendo bombardeados com informações, informações falsas e desinformação, e um maior compromisso em encontrar maneiras efetivas de </a:t>
          </a:r>
          <a:r>
            <a:rPr lang="pt-BR" sz="1500" b="1" kern="1200" noProof="0" dirty="0"/>
            <a:t>combater a informação falsa/desinformação</a:t>
          </a:r>
        </a:p>
      </dsp:txBody>
      <dsp:txXfrm rot="10800000">
        <a:off x="2219276" y="967182"/>
        <a:ext cx="7084423" cy="772428"/>
      </dsp:txXfrm>
    </dsp:sp>
    <dsp:sp modelId="{724F811E-72CA-1545-8D21-98C6A51747BF}">
      <dsp:nvSpPr>
        <dsp:cNvPr id="0" name=""/>
        <dsp:cNvSpPr/>
      </dsp:nvSpPr>
      <dsp:spPr>
        <a:xfrm>
          <a:off x="1639955" y="96718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026169" y="193306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noProof="0" dirty="0"/>
            <a:t>Maior valorização das </a:t>
          </a:r>
          <a:r>
            <a:rPr lang="pt-BR" sz="1500" b="1" kern="1200" noProof="0" dirty="0"/>
            <a:t>fortes turbulências e</a:t>
          </a:r>
          <a:r>
            <a:rPr lang="pt-BR" sz="1500" kern="1200" noProof="0" dirty="0"/>
            <a:t> da </a:t>
          </a:r>
          <a:r>
            <a:rPr lang="pt-BR" sz="1500" b="1" kern="1200" noProof="0" dirty="0"/>
            <a:t>necessidade de "dar as mãos"</a:t>
          </a:r>
          <a:r>
            <a:rPr lang="pt-BR" sz="1500" kern="1200" noProof="0" dirty="0"/>
            <a:t> para fazer progressos em relação a essas turbulências</a:t>
          </a:r>
        </a:p>
      </dsp:txBody>
      <dsp:txXfrm rot="10800000">
        <a:off x="2219276" y="1933062"/>
        <a:ext cx="7084423" cy="772428"/>
      </dsp:txXfrm>
    </dsp:sp>
    <dsp:sp modelId="{F9FA9EB9-B3DF-3546-87C9-769E6838A9C2}">
      <dsp:nvSpPr>
        <dsp:cNvPr id="0" name=""/>
        <dsp:cNvSpPr/>
      </dsp:nvSpPr>
      <dsp:spPr>
        <a:xfrm>
          <a:off x="1639955" y="193306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026169" y="289894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noProof="0" dirty="0"/>
            <a:t>Maior reconhecimento de que precisamos adotar uma </a:t>
          </a:r>
          <a:r>
            <a:rPr lang="pt-BR" sz="1500" b="1" kern="1200" noProof="0" dirty="0"/>
            <a:t>orientação de impacto coletivo</a:t>
          </a:r>
        </a:p>
      </dsp:txBody>
      <dsp:txXfrm rot="10800000">
        <a:off x="2219276" y="2898942"/>
        <a:ext cx="7084423" cy="772428"/>
      </dsp:txXfrm>
    </dsp:sp>
    <dsp:sp modelId="{3A41F6CA-86C4-8F41-B483-111157E1DD57}">
      <dsp:nvSpPr>
        <dsp:cNvPr id="0" name=""/>
        <dsp:cNvSpPr/>
      </dsp:nvSpPr>
      <dsp:spPr>
        <a:xfrm>
          <a:off x="1639955" y="289894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255661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 sz="2300" noProof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Ainda há alguns dos sinais da construção de uma dinâmica com a prioridade de implementação 3, mas não estamos vendo compromissos para realmente colocar as evidências no centro da vida cotidiana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pt-BR" noProof="0" smtClean="0"/>
              <a:pPr/>
              <a:t>1</a:t>
            </a:fld>
            <a:endParaRPr lang="pt-BR" noProof="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493882"/>
              </p:ext>
            </p:extLst>
          </p:nvPr>
        </p:nvGraphicFramePr>
        <p:xfrm>
          <a:off x="579863" y="1797463"/>
          <a:ext cx="10943655" cy="367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2153774" y="1720623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2153774" y="2743361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2153774" y="3699949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2153774" y="4642849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408fcbc-2e10-4461-bee0-724c01b46ae9"/>
    <ds:schemaRef ds:uri="599eec1d-e27c-4128-92a4-19001b8afe1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136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