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7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Autofit/>
          </a:bodyPr>
          <a:lstStyle/>
          <a:p>
            <a:r>
              <a:rPr lang="en-CA" sz="2200" dirty="0">
                <a:latin typeface="Arial"/>
                <a:ea typeface="Calibri"/>
                <a:cs typeface="Arial"/>
              </a:rPr>
              <a:t>En la </a:t>
            </a:r>
            <a:r>
              <a:rPr lang="en-CA" sz="2200" dirty="0" err="1">
                <a:latin typeface="Arial"/>
                <a:ea typeface="Calibri"/>
                <a:cs typeface="Arial"/>
              </a:rPr>
              <a:t>Actualización</a:t>
            </a:r>
            <a:r>
              <a:rPr lang="en-CA" sz="2200" dirty="0">
                <a:latin typeface="Arial"/>
                <a:ea typeface="Calibri"/>
                <a:cs typeface="Arial"/>
              </a:rPr>
              <a:t> 2024,</a:t>
            </a:r>
            <a:r>
              <a:rPr lang="en-CA" sz="2200" dirty="0">
                <a:solidFill>
                  <a:srgbClr val="254776"/>
                </a:solidFill>
                <a:effectLst/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demostramos</a:t>
            </a:r>
            <a:r>
              <a:rPr lang="en-CA" sz="2200" dirty="0">
                <a:latin typeface="Arial"/>
                <a:ea typeface="Calibri"/>
                <a:cs typeface="Arial"/>
              </a:rPr>
              <a:t> que se </a:t>
            </a:r>
            <a:r>
              <a:rPr lang="en-CA" sz="2200" dirty="0" err="1">
                <a:latin typeface="Arial"/>
                <a:ea typeface="Calibri"/>
                <a:cs typeface="Arial"/>
              </a:rPr>
              <a:t>estaba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generando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impulso</a:t>
            </a:r>
            <a:r>
              <a:rPr lang="en-CA" sz="2200" dirty="0">
                <a:latin typeface="Arial"/>
                <a:ea typeface="Calibri"/>
                <a:cs typeface="Arial"/>
              </a:rPr>
              <a:t> con </a:t>
            </a:r>
            <a:r>
              <a:rPr lang="en-CA" sz="2200" dirty="0" err="1">
                <a:latin typeface="Arial"/>
                <a:ea typeface="Calibri"/>
                <a:cs typeface="Arial"/>
              </a:rPr>
              <a:t>cada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una</a:t>
            </a:r>
            <a:r>
              <a:rPr lang="en-CA" sz="2200" dirty="0">
                <a:latin typeface="Arial"/>
                <a:ea typeface="Calibri"/>
                <a:cs typeface="Arial"/>
              </a:rPr>
              <a:t> de </a:t>
            </a:r>
            <a:r>
              <a:rPr lang="en-CA" sz="2200" dirty="0" err="1">
                <a:latin typeface="Arial"/>
                <a:ea typeface="Calibri"/>
                <a:cs typeface="Arial"/>
              </a:rPr>
              <a:t>nuestras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prioridades</a:t>
            </a:r>
            <a:r>
              <a:rPr lang="en-CA" sz="2200" dirty="0">
                <a:latin typeface="Arial"/>
                <a:ea typeface="Calibri"/>
                <a:cs typeface="Arial"/>
              </a:rPr>
              <a:t> de </a:t>
            </a:r>
            <a:r>
              <a:rPr lang="en-CA" sz="2200" dirty="0" err="1">
                <a:latin typeface="Arial"/>
                <a:ea typeface="Calibri"/>
                <a:cs typeface="Arial"/>
              </a:rPr>
              <a:t>implementación</a:t>
            </a:r>
            <a:r>
              <a:rPr lang="en-CA" sz="2200" dirty="0">
                <a:solidFill>
                  <a:srgbClr val="254776"/>
                </a:solidFill>
                <a:effectLst/>
                <a:latin typeface="Arial"/>
                <a:ea typeface="Calibri"/>
                <a:cs typeface="Arial"/>
              </a:rPr>
              <a:t>, </a:t>
            </a:r>
            <a:r>
              <a:rPr lang="en-CA" sz="2200" dirty="0">
                <a:latin typeface="Arial"/>
                <a:ea typeface="Calibri"/>
                <a:cs typeface="Arial"/>
              </a:rPr>
              <a:t>y </a:t>
            </a:r>
            <a:r>
              <a:rPr lang="en-CA" sz="2200" dirty="0" err="1">
                <a:latin typeface="Arial"/>
                <a:ea typeface="Calibri"/>
                <a:cs typeface="Arial"/>
              </a:rPr>
              <a:t>esto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resultó</a:t>
            </a:r>
            <a:r>
              <a:rPr lang="en-CA" sz="2200" dirty="0">
                <a:latin typeface="Arial"/>
                <a:ea typeface="Calibri"/>
                <a:cs typeface="Arial"/>
              </a:rPr>
              <a:t> ser </a:t>
            </a:r>
            <a:r>
              <a:rPr lang="en-CA" sz="2200" dirty="0" err="1">
                <a:latin typeface="Arial"/>
                <a:ea typeface="Calibri"/>
                <a:cs typeface="Arial"/>
              </a:rPr>
              <a:t>particularmente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así</a:t>
            </a:r>
            <a:r>
              <a:rPr lang="en-CA" sz="2200" dirty="0">
                <a:latin typeface="Arial"/>
                <a:ea typeface="Calibri"/>
                <a:cs typeface="Arial"/>
              </a:rPr>
              <a:t> en </a:t>
            </a:r>
            <a:r>
              <a:rPr lang="en-CA" sz="2200" dirty="0" err="1">
                <a:latin typeface="Arial"/>
                <a:ea typeface="Calibri"/>
                <a:cs typeface="Arial"/>
              </a:rPr>
              <a:t>el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caso</a:t>
            </a:r>
            <a:r>
              <a:rPr lang="en-CA" sz="2200" dirty="0">
                <a:latin typeface="Arial"/>
                <a:ea typeface="Calibri"/>
                <a:cs typeface="Arial"/>
              </a:rPr>
              <a:t> de </a:t>
            </a:r>
            <a:r>
              <a:rPr lang="en-CA" sz="2200" dirty="0" err="1">
                <a:latin typeface="Arial"/>
                <a:ea typeface="Calibri"/>
                <a:cs typeface="Arial"/>
              </a:rPr>
              <a:t>nuestra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segunda</a:t>
            </a:r>
            <a:r>
              <a:rPr lang="en-CA" sz="2200" dirty="0">
                <a:latin typeface="Arial"/>
                <a:ea typeface="Calibri"/>
                <a:cs typeface="Arial"/>
              </a:rPr>
              <a:t> </a:t>
            </a:r>
            <a:r>
              <a:rPr lang="en-CA" sz="2200" dirty="0" err="1">
                <a:latin typeface="Arial"/>
                <a:ea typeface="Calibri"/>
                <a:cs typeface="Arial"/>
              </a:rPr>
              <a:t>prioridad</a:t>
            </a:r>
            <a:r>
              <a:rPr lang="en-CA" sz="2200" dirty="0">
                <a:latin typeface="Arial"/>
                <a:ea typeface="Calibri"/>
                <a:cs typeface="Arial"/>
              </a:rPr>
              <a:t> de </a:t>
            </a:r>
            <a:r>
              <a:rPr lang="en-CA" sz="2200" dirty="0" err="1">
                <a:latin typeface="Arial"/>
                <a:ea typeface="Calibri"/>
                <a:cs typeface="Arial"/>
              </a:rPr>
              <a:t>implementación</a:t>
            </a:r>
            <a:endParaRPr lang="en-CA" sz="2200" dirty="0">
              <a:effectLst/>
              <a:latin typeface="Arial"/>
              <a:ea typeface="Calibri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507797" y="2157815"/>
            <a:ext cx="7199957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3855566" y="2281479"/>
            <a:ext cx="823753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396365" lvl="2">
              <a:defRPr/>
            </a:pP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Formalizar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y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fortalecer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sistemas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nacionales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(y locales) de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apoyo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a la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endParaRPr lang="en-US" sz="1600" dirty="0">
              <a:solidFill>
                <a:srgbClr val="254776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396365" lvl="2">
              <a:defRPr/>
            </a:pP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Mejorar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e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impulsar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 la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arquitectura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global de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endParaRPr lang="en-US" sz="1600" dirty="0" err="1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396365" lvl="2">
              <a:defRPr/>
            </a:pP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Poner 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evidencia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en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el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centro</a:t>
            </a:r>
            <a:r>
              <a:rPr lang="en-US" sz="1600" dirty="0">
                <a:solidFill>
                  <a:srgbClr val="254776"/>
                </a:solidFill>
                <a:latin typeface="Arial"/>
                <a:cs typeface="Arial"/>
              </a:rPr>
              <a:t> de la </a:t>
            </a:r>
            <a:r>
              <a:rPr lang="en-US" sz="1600" dirty="0" err="1">
                <a:solidFill>
                  <a:srgbClr val="254776"/>
                </a:solidFill>
                <a:latin typeface="Arial"/>
                <a:cs typeface="Arial"/>
              </a:rPr>
              <a:t>cotidianidad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200" kern="0" err="1">
                <a:solidFill>
                  <a:srgbClr val="234776"/>
                </a:solidFill>
                <a:latin typeface="Arial"/>
                <a:cs typeface="Arial"/>
              </a:rPr>
              <a:t>Reporte</a:t>
            </a:r>
            <a:endParaRPr lang="en-CA" sz="1200" kern="0" err="1">
              <a:solidFill>
                <a:srgbClr val="234776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200" kern="0" err="1">
                <a:solidFill>
                  <a:srgbClr val="234776"/>
                </a:solidFill>
                <a:latin typeface="Arial"/>
                <a:cs typeface="Arial"/>
                <a:sym typeface="Arial"/>
              </a:rPr>
              <a:t>Actualización</a:t>
            </a:r>
            <a:r>
              <a:rPr lang="en-CA" sz="1200" kern="0">
                <a:solidFill>
                  <a:srgbClr val="234776"/>
                </a:solidFill>
                <a:latin typeface="Arial"/>
                <a:cs typeface="Arial"/>
                <a:sym typeface="Arial"/>
              </a:rPr>
              <a:t> 2023</a:t>
            </a:r>
            <a:endParaRPr lang="en-CA" sz="1200" ker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2421507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200" kern="0" err="1">
                <a:solidFill>
                  <a:srgbClr val="234776"/>
                </a:solidFill>
                <a:latin typeface="Arial"/>
                <a:cs typeface="Arial"/>
                <a:sym typeface="Arial"/>
              </a:rPr>
              <a:t>Actualización</a:t>
            </a:r>
            <a:r>
              <a:rPr lang="en-CA" sz="1200" kern="0">
                <a:solidFill>
                  <a:srgbClr val="234776"/>
                </a:solidFill>
                <a:latin typeface="Arial"/>
                <a:cs typeface="Arial"/>
                <a:sym typeface="Arial"/>
              </a:rPr>
              <a:t> 2025</a:t>
            </a:r>
            <a:endParaRPr lang="en-CA" sz="12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41D929-7DFF-AB96-5BC7-A6E22A821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7" name="Title 14">
            <a:extLst>
              <a:ext uri="{FF2B5EF4-FFF2-40B4-BE49-F238E27FC236}">
                <a16:creationId xmlns:a16="http://schemas.microsoft.com/office/drawing/2014/main" id="{B24A8FDE-C6E4-ECE2-D65B-5D0B7AB4C86E}"/>
              </a:ext>
            </a:extLst>
          </p:cNvPr>
          <p:cNvSpPr txBox="1">
            <a:spLocks/>
          </p:cNvSpPr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200" kern="0" err="1">
                <a:solidFill>
                  <a:srgbClr val="234776"/>
                </a:solidFill>
                <a:latin typeface="Arial"/>
                <a:cs typeface="Arial"/>
                <a:sym typeface="Arial"/>
              </a:rPr>
              <a:t>Actualización</a:t>
            </a:r>
            <a:r>
              <a:rPr lang="en-CA" sz="1200" kern="0">
                <a:solidFill>
                  <a:srgbClr val="234776"/>
                </a:solidFill>
                <a:latin typeface="Arial"/>
                <a:cs typeface="Arial"/>
                <a:sym typeface="Arial"/>
              </a:rPr>
              <a:t> 2024</a:t>
            </a:r>
            <a:endParaRPr lang="en-CA" sz="12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66090-F280-B6C4-9350-C562A6C5D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260" y="4454328"/>
            <a:ext cx="1682786" cy="2177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22550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408fcbc-2e10-4461-bee0-724c01b46a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75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En la Actualización 2024, demostramos que se estaba generando impulso con cada una de nuestras prioridades de implementación, y esto resultó ser particularmente así en el caso de nuestra segunda prioridad de implementación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