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0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27425" y="1313513"/>
            <a:ext cx="11883753" cy="47320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47675" indent="-27114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Lo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qué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 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Funciona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: Cumbre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sobre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soluciones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climáticas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en Berlin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donde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comenzaron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surgir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ideas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audaces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sobre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la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necesidad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conjuntos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síntesis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evidencia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viva a gran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escala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basados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en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inteligencia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artificial</a:t>
            </a:r>
          </a:p>
          <a:p>
            <a:pPr marL="447675" indent="-27114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"MUÉSTRAME" 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el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consenso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evidencia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publicada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, que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ayudó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los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"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participantes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clave/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interesados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"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describir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conjuntamente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un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futuro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mejor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y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tranquilizó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los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financiadores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que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había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un "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problema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dinero" y no un "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problema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personas"</a:t>
            </a:r>
          </a:p>
          <a:p>
            <a:pPr marL="447675" indent="-27114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Cumbre Global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de Evidencia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Praga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donde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los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líderes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Campbell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Cochrane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y JBI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se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comprometieron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trabajar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con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una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amplia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coalición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socios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para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diseñar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y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ayudar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ejecutar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una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mejora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radical</a:t>
            </a:r>
            <a:endParaRPr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47675" indent="-27114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Cumbre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del Futuro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en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Nueva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York,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donde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se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hizo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un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anuncio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revolucionario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,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que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desencadenó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el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proceso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planificación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la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Infraestructura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Colaborativa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Síntesis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Evidencia 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(ESIC)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que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ya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está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marcha</a:t>
            </a:r>
            <a:endParaRPr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145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sz="2200" kern="0" dirty="0">
                <a:latin typeface="Arial"/>
                <a:cs typeface="Arial"/>
                <a:sym typeface="Arial"/>
              </a:rPr>
              <a:t>Cuatro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eventos</a:t>
            </a:r>
            <a:r>
              <a:rPr lang="en-CA" sz="2200" kern="0" dirty="0">
                <a:latin typeface="Arial"/>
                <a:cs typeface="Arial"/>
                <a:sym typeface="Arial"/>
              </a:rPr>
              <a:t>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en</a:t>
            </a:r>
            <a:r>
              <a:rPr lang="en-CA" sz="2200" kern="0" dirty="0">
                <a:latin typeface="Arial"/>
                <a:cs typeface="Arial"/>
                <a:sym typeface="Arial"/>
              </a:rPr>
              <a:t> 2024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culminaron</a:t>
            </a:r>
            <a:r>
              <a:rPr lang="en-CA" sz="2200" kern="0" dirty="0">
                <a:latin typeface="Arial"/>
                <a:cs typeface="Arial"/>
                <a:sym typeface="Arial"/>
              </a:rPr>
              <a:t> con un gran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avance</a:t>
            </a:r>
            <a:r>
              <a:rPr lang="en-CA" sz="2200" kern="0" dirty="0">
                <a:latin typeface="Arial"/>
                <a:cs typeface="Arial"/>
                <a:sym typeface="Arial"/>
              </a:rPr>
              <a:t>, a saber, la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intención</a:t>
            </a:r>
            <a:r>
              <a:rPr lang="en-CA" sz="2200" kern="0" dirty="0">
                <a:latin typeface="Arial"/>
                <a:cs typeface="Arial"/>
                <a:sym typeface="Arial"/>
              </a:rPr>
              <a:t> de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financiar</a:t>
            </a:r>
            <a:r>
              <a:rPr lang="en-CA" sz="2200" kern="0" dirty="0">
                <a:latin typeface="Arial"/>
                <a:cs typeface="Arial"/>
                <a:sym typeface="Arial"/>
              </a:rPr>
              <a:t>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una</a:t>
            </a:r>
            <a:r>
              <a:rPr lang="en-CA" sz="2200" kern="0" dirty="0">
                <a:latin typeface="Arial"/>
                <a:cs typeface="Arial"/>
                <a:sym typeface="Arial"/>
              </a:rPr>
              <a:t> "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Infraestructura</a:t>
            </a:r>
            <a:r>
              <a:rPr lang="en-CA" sz="2200" kern="0" dirty="0">
                <a:latin typeface="Arial"/>
                <a:cs typeface="Arial"/>
                <a:sym typeface="Arial"/>
              </a:rPr>
              <a:t>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Colaborativa</a:t>
            </a:r>
            <a:r>
              <a:rPr lang="en-CA" sz="2200" kern="0" dirty="0">
                <a:latin typeface="Arial"/>
                <a:cs typeface="Arial"/>
                <a:sym typeface="Arial"/>
              </a:rPr>
              <a:t> de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Síntesis</a:t>
            </a:r>
            <a:r>
              <a:rPr lang="en-CA" sz="2200" kern="0" dirty="0">
                <a:latin typeface="Arial"/>
                <a:cs typeface="Arial"/>
                <a:sym typeface="Arial"/>
              </a:rPr>
              <a:t> de Evidencia" (o ESIC)</a:t>
            </a:r>
            <a:endParaRPr lang="en-CA" sz="2200" kern="0" dirty="0">
              <a:latin typeface="Arial"/>
              <a:cs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2078714" y="4019509"/>
            <a:ext cx="9832464" cy="1659515"/>
            <a:chOff x="351488" y="3096462"/>
            <a:chExt cx="10966369" cy="1850895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0326" y="4067029"/>
              <a:ext cx="1943215" cy="860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0673"/>
            <a:stretch/>
          </p:blipFill>
          <p:spPr>
            <a:xfrm>
              <a:off x="351488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8148" y="4086957"/>
              <a:ext cx="1278650" cy="860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3112809" y="3221456"/>
              <a:ext cx="5192488" cy="612781"/>
              <a:chOff x="3112809" y="3221456"/>
              <a:chExt cx="5192488" cy="61278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865017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971616" y="3267002"/>
              <a:ext cx="63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Jun</a:t>
              </a:r>
            </a:p>
            <a:p>
              <a:pPr algn="ctr"/>
              <a:r>
                <a:rPr lang="en-US" sz="140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Sep</a:t>
              </a:r>
            </a:p>
            <a:p>
              <a:pPr algn="ctr"/>
              <a:r>
                <a:rPr lang="en-US" sz="140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Sep</a:t>
              </a:r>
            </a:p>
            <a:p>
              <a:pPr algn="ctr"/>
              <a:r>
                <a:rPr lang="en-US" sz="1400"/>
                <a:t>23-24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76A9120-A4A8-F0A2-D2BE-02BF07E1D683}"/>
              </a:ext>
            </a:extLst>
          </p:cNvPr>
          <p:cNvSpPr/>
          <p:nvPr/>
        </p:nvSpPr>
        <p:spPr>
          <a:xfrm>
            <a:off x="4525652" y="4018242"/>
            <a:ext cx="775693" cy="775693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547D-BD17-E6D7-297F-360157A70F17}"/>
              </a:ext>
            </a:extLst>
          </p:cNvPr>
          <p:cNvSpPr txBox="1"/>
          <p:nvPr/>
        </p:nvSpPr>
        <p:spPr>
          <a:xfrm>
            <a:off x="4621229" y="4171148"/>
            <a:ext cx="56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Sep</a:t>
            </a:r>
          </a:p>
          <a:p>
            <a:pPr algn="ctr"/>
            <a:r>
              <a:rPr lang="en-US" sz="140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21F6-DD9B-5291-5DA1-02C6470643F5}"/>
              </a:ext>
            </a:extLst>
          </p:cNvPr>
          <p:cNvSpPr txBox="1"/>
          <p:nvPr/>
        </p:nvSpPr>
        <p:spPr>
          <a:xfrm>
            <a:off x="3901562" y="4894194"/>
            <a:ext cx="1969163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500"/>
              <a:t>"MUÉSTRAME" </a:t>
            </a:r>
            <a:br>
              <a:rPr lang="en-US" sz="1500"/>
            </a:br>
            <a:r>
              <a:rPr lang="en-US" sz="1500" err="1"/>
              <a:t>el</a:t>
            </a:r>
            <a:r>
              <a:rPr lang="en-US" sz="1500"/>
              <a:t> </a:t>
            </a:r>
            <a:r>
              <a:rPr lang="en-US" sz="1500" err="1"/>
              <a:t>consenso</a:t>
            </a:r>
            <a:r>
              <a:rPr lang="en-US" sz="1500"/>
              <a:t> de la </a:t>
            </a:r>
            <a:r>
              <a:rPr lang="en-US" sz="1500" err="1"/>
              <a:t>evidencia</a:t>
            </a:r>
            <a:r>
              <a:rPr lang="en-US" sz="1500"/>
              <a:t> </a:t>
            </a:r>
            <a:r>
              <a:rPr lang="en-US" sz="1500" err="1"/>
              <a:t>publicada</a:t>
            </a:r>
            <a:endParaRPr lang="en-US" sz="1500" err="1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33852-FC66-0E41-ED3F-B9CC868FA6B0}"/>
              </a:ext>
            </a:extLst>
          </p:cNvPr>
          <p:cNvSpPr txBox="1"/>
          <p:nvPr/>
        </p:nvSpPr>
        <p:spPr>
          <a:xfrm>
            <a:off x="9722093" y="3880623"/>
            <a:ext cx="2469907" cy="1686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8" name="Picture 17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348343E-89EE-9D81-A3F2-7360624B1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811" y="4161174"/>
            <a:ext cx="906856" cy="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599eec1d-e27c-4128-92a4-19001b8afe1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408fcbc-2e10-4461-bee0-724c01b46a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202</Words>
  <Application>Microsoft Macintosh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