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2069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66"/>
    <a:srgbClr val="6699CC"/>
    <a:srgbClr val="FF8AD8"/>
    <a:srgbClr val="000000"/>
    <a:srgbClr val="254776"/>
    <a:srgbClr val="F5E4ED"/>
    <a:srgbClr val="CC76A6"/>
    <a:srgbClr val="E9F7FB"/>
    <a:srgbClr val="F2F2F2"/>
    <a:srgbClr val="FF3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4690"/>
  </p:normalViewPr>
  <p:slideViewPr>
    <p:cSldViewPr snapToGrid="0">
      <p:cViewPr varScale="1">
        <p:scale>
          <a:sx n="111" d="100"/>
          <a:sy n="111" d="100"/>
        </p:scale>
        <p:origin x="1312" y="20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59636">
              <a:defRPr/>
            </a:pPr>
            <a:fld id="{7C11621C-3EA7-C342-A130-13C6D43C8C01}" type="slidenum">
              <a:rPr lang="en-US">
                <a:solidFill>
                  <a:prstClr val="black"/>
                </a:solidFill>
              </a:rPr>
              <a:pPr defTabSz="659636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7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/>
              <a:t>John N. Lavis, MD PhD</a:t>
            </a:r>
          </a:p>
          <a:p>
            <a:pPr lvl="0"/>
            <a:r>
              <a:rPr lang="en-US"/>
              <a:t>Co-lead, COVID-19 Evidence Network to support Decision-making (COVID-END)</a:t>
            </a:r>
          </a:p>
          <a:p>
            <a:pPr lvl="0"/>
            <a:r>
              <a:rPr lang="en-US"/>
              <a:t>Co-lead, Global Commission on Evidence to Address Societal Challenges</a:t>
            </a:r>
          </a:p>
          <a:p>
            <a:pPr lvl="0"/>
            <a:r>
              <a:rPr lang="en-US"/>
              <a:t>Tier 1 Canada Research Chair in Evidence-Support Systems</a:t>
            </a:r>
          </a:p>
          <a:p>
            <a:pPr lvl="0"/>
            <a:r>
              <a:rPr lang="en-US"/>
              <a:t>Director, McMaster Health Forum</a:t>
            </a:r>
          </a:p>
          <a:p>
            <a:pPr lvl="0"/>
            <a:r>
              <a:rPr lang="en-US"/>
              <a:t>Director, WHO Collaborating Center for Evidence-Informed Policy </a:t>
            </a:r>
          </a:p>
          <a:p>
            <a:pPr lvl="0"/>
            <a:r>
              <a:rPr lang="en-US"/>
              <a:t>Professor, Department of Health-Research Methods, Evidence and Impact, McMaster University</a:t>
            </a:r>
          </a:p>
          <a:p>
            <a:pPr lvl="0"/>
            <a:r>
              <a:rPr lang="en-US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John N. Lavis, MD PhD</a:t>
            </a:r>
            <a:endParaRPr lang="en-US" sz="800"/>
          </a:p>
          <a:p>
            <a:r>
              <a:rPr lang="en-US"/>
              <a:t>Co-lead, COVID-19 Evidence Network to support Decision-making (COVID-END)</a:t>
            </a:r>
          </a:p>
          <a:p>
            <a:r>
              <a:rPr lang="en-US"/>
              <a:t>Co-lead, Global Commission on Evidence to Address Societal Challenges</a:t>
            </a:r>
          </a:p>
          <a:p>
            <a:r>
              <a:rPr lang="en-US"/>
              <a:t>Tier 1 Canada Research Chair in Evidence-Support Systems</a:t>
            </a:r>
          </a:p>
          <a:p>
            <a:r>
              <a:rPr lang="en-US"/>
              <a:t>Director, McMaster Health Forum</a:t>
            </a:r>
          </a:p>
          <a:p>
            <a:r>
              <a:rPr lang="en-US"/>
              <a:t>Director, WHO Collaborating Center for Evidence-Informed Policy </a:t>
            </a:r>
          </a:p>
          <a:p>
            <a:r>
              <a:rPr lang="en-US"/>
              <a:t>Professor, Department of Health-Research Methods, Evidence and Impact, McMaster University</a:t>
            </a:r>
          </a:p>
          <a:p>
            <a:r>
              <a:rPr lang="en-US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John N. Lavis, MD PhD</a:t>
            </a:r>
            <a:endParaRPr lang="en-US" sz="800"/>
          </a:p>
          <a:p>
            <a:r>
              <a:rPr lang="en-US"/>
              <a:t>Co-lead, COVID-19 Evidence Network to support Decision-making (COVID-END)</a:t>
            </a:r>
          </a:p>
          <a:p>
            <a:r>
              <a:rPr lang="en-US"/>
              <a:t>Co-lead, Global Commission on Evidence to Address Societal Challenges</a:t>
            </a:r>
          </a:p>
          <a:p>
            <a:r>
              <a:rPr lang="en-US"/>
              <a:t>Tier 1 Canada Research Chair in Evidence-Support Systems</a:t>
            </a:r>
          </a:p>
          <a:p>
            <a:r>
              <a:rPr lang="en-US"/>
              <a:t>Director, McMaster Health Forum</a:t>
            </a:r>
          </a:p>
          <a:p>
            <a:r>
              <a:rPr lang="en-US"/>
              <a:t>Director, WHO Collaborating Center for Evidence-Informed Policy </a:t>
            </a:r>
          </a:p>
          <a:p>
            <a:r>
              <a:rPr lang="en-US"/>
              <a:t>Professor, Department of Health-Research Methods, Evidence and Impact, McMaster University</a:t>
            </a:r>
          </a:p>
          <a:p>
            <a:r>
              <a:rPr lang="en-US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077D7E0-1A04-662B-24A2-7C38A39734F0}"/>
              </a:ext>
            </a:extLst>
          </p:cNvPr>
          <p:cNvSpPr/>
          <p:nvPr/>
        </p:nvSpPr>
        <p:spPr>
          <a:xfrm>
            <a:off x="2461610" y="1301904"/>
            <a:ext cx="6975690" cy="906749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E6F8618-0B6D-5510-9D5D-12D2C99C2CBF}"/>
              </a:ext>
            </a:extLst>
          </p:cNvPr>
          <p:cNvGraphicFramePr>
            <a:graphicFrameLocks noGrp="1"/>
          </p:cNvGraphicFramePr>
          <p:nvPr/>
        </p:nvGraphicFramePr>
        <p:xfrm>
          <a:off x="2542438" y="1389518"/>
          <a:ext cx="6761050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6761050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Estructuras y procesos del lado de la demanda de evidencia </a:t>
                      </a:r>
                      <a:r>
                        <a:rPr lang="es-ES_tradnl" sz="12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para: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1) incorporar evidencia en procesos rutinarios de asesoramiento y toma de decisiones y en plataformas de aprendizaje y mejora (</a:t>
                      </a:r>
                      <a:r>
                        <a:rPr lang="es-ES_tradnl" sz="12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facilitadores</a:t>
                      </a:r>
                      <a:r>
                        <a:rPr lang="es-ES_tradnl" sz="12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); 2) construir y sostener una </a:t>
                      </a:r>
                      <a:r>
                        <a:rPr lang="es-ES_tradnl" sz="12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cultura</a:t>
                      </a:r>
                      <a:r>
                        <a:rPr lang="es-ES_tradnl" sz="12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de evidencia; 3) fortalecer la </a:t>
                      </a:r>
                      <a:r>
                        <a:rPr lang="es-ES_tradnl" sz="12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capacidad</a:t>
                      </a:r>
                      <a:r>
                        <a:rPr lang="es-ES_tradnl" sz="12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para el uso de evidencia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BEAF75D-93B7-0DC9-177C-04A0BF9CBFCE}"/>
              </a:ext>
            </a:extLst>
          </p:cNvPr>
          <p:cNvSpPr/>
          <p:nvPr/>
        </p:nvSpPr>
        <p:spPr>
          <a:xfrm>
            <a:off x="2301555" y="4520265"/>
            <a:ext cx="8262175" cy="2291323"/>
          </a:xfrm>
          <a:prstGeom prst="roundRect">
            <a:avLst/>
          </a:prstGeom>
          <a:noFill/>
          <a:ln w="28575">
            <a:solidFill>
              <a:srgbClr val="99CC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66CC04-AF37-01B2-F043-DF68371D57DD}"/>
              </a:ext>
            </a:extLst>
          </p:cNvPr>
          <p:cNvSpPr txBox="1">
            <a:spLocks/>
          </p:cNvSpPr>
          <p:nvPr/>
        </p:nvSpPr>
        <p:spPr>
          <a:xfrm>
            <a:off x="359462" y="406864"/>
            <a:ext cx="11830427" cy="79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n-US" sz="2150" dirty="0">
                <a:solidFill>
                  <a:schemeClr val="tx1"/>
                </a:solidFill>
                <a:latin typeface="Arial"/>
                <a:cs typeface="Arial"/>
              </a:rPr>
              <a:t>Las </a:t>
            </a:r>
            <a:r>
              <a:rPr lang="en-US" sz="2150" dirty="0" err="1">
                <a:solidFill>
                  <a:schemeClr val="tx1"/>
                </a:solidFill>
                <a:latin typeface="Arial"/>
                <a:cs typeface="Arial"/>
              </a:rPr>
              <a:t>unidades</a:t>
            </a:r>
            <a:r>
              <a:rPr lang="en-US" sz="2150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2150" dirty="0" err="1">
                <a:solidFill>
                  <a:schemeClr val="tx1"/>
                </a:solidFill>
                <a:latin typeface="Arial"/>
                <a:cs typeface="Arial"/>
              </a:rPr>
              <a:t>apoyo</a:t>
            </a:r>
            <a:r>
              <a:rPr lang="en-US" sz="2150" dirty="0">
                <a:solidFill>
                  <a:schemeClr val="tx1"/>
                </a:solidFill>
                <a:latin typeface="Arial"/>
                <a:cs typeface="Arial"/>
              </a:rPr>
              <a:t> a la </a:t>
            </a:r>
            <a:r>
              <a:rPr lang="en-US" sz="2150" dirty="0" err="1">
                <a:solidFill>
                  <a:schemeClr val="tx1"/>
                </a:solidFill>
                <a:latin typeface="Arial"/>
                <a:cs typeface="Arial"/>
              </a:rPr>
              <a:t>evidencia</a:t>
            </a:r>
            <a:r>
              <a:rPr lang="en-US" sz="21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Arial"/>
                <a:cs typeface="Arial"/>
              </a:rPr>
              <a:t>impulsadas</a:t>
            </a:r>
            <a:r>
              <a:rPr lang="en-US" sz="21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Arial"/>
                <a:cs typeface="Arial"/>
              </a:rPr>
              <a:t>por</a:t>
            </a:r>
            <a:r>
              <a:rPr lang="en-US" sz="2150" dirty="0">
                <a:solidFill>
                  <a:schemeClr val="tx1"/>
                </a:solidFill>
                <a:latin typeface="Arial"/>
                <a:cs typeface="Arial"/>
              </a:rPr>
              <a:t> la </a:t>
            </a:r>
            <a:r>
              <a:rPr lang="en-US" sz="2150" dirty="0" err="1">
                <a:solidFill>
                  <a:schemeClr val="tx1"/>
                </a:solidFill>
                <a:latin typeface="Arial"/>
                <a:cs typeface="Arial"/>
              </a:rPr>
              <a:t>demanda</a:t>
            </a:r>
            <a:r>
              <a:rPr lang="en-US" sz="2150" dirty="0">
                <a:solidFill>
                  <a:schemeClr val="tx1"/>
                </a:solidFill>
                <a:latin typeface="Arial"/>
                <a:cs typeface="Arial"/>
              </a:rPr>
              <a:t> que </a:t>
            </a:r>
            <a:r>
              <a:rPr lang="en-US" sz="2150" dirty="0" err="1">
                <a:solidFill>
                  <a:schemeClr val="tx1"/>
                </a:solidFill>
                <a:latin typeface="Arial"/>
                <a:cs typeface="Arial"/>
              </a:rPr>
              <a:t>operan</a:t>
            </a:r>
            <a:r>
              <a:rPr lang="en-US" sz="21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Arial"/>
                <a:cs typeface="Arial"/>
              </a:rPr>
              <a:t>dentro</a:t>
            </a:r>
            <a:r>
              <a:rPr lang="en-US" sz="2150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2150" dirty="0" err="1">
                <a:solidFill>
                  <a:schemeClr val="tx1"/>
                </a:solidFill>
                <a:latin typeface="Arial"/>
                <a:cs typeface="Arial"/>
              </a:rPr>
              <a:t>los</a:t>
            </a:r>
            <a:r>
              <a:rPr lang="en-US" sz="21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Arial"/>
                <a:cs typeface="Arial"/>
              </a:rPr>
              <a:t>sistemas</a:t>
            </a:r>
            <a:r>
              <a:rPr lang="en-US" sz="21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Arial"/>
                <a:cs typeface="Arial"/>
              </a:rPr>
              <a:t>nacionales</a:t>
            </a:r>
            <a:r>
              <a:rPr lang="en-US" sz="2150" dirty="0">
                <a:solidFill>
                  <a:schemeClr val="tx1"/>
                </a:solidFill>
                <a:latin typeface="Arial"/>
                <a:cs typeface="Arial"/>
              </a:rPr>
              <a:t> ( y locales) de </a:t>
            </a:r>
            <a:r>
              <a:rPr lang="en-US" sz="2150" dirty="0" err="1">
                <a:solidFill>
                  <a:schemeClr val="tx1"/>
                </a:solidFill>
                <a:latin typeface="Arial"/>
                <a:cs typeface="Arial"/>
              </a:rPr>
              <a:t>apoyo</a:t>
            </a:r>
            <a:r>
              <a:rPr lang="en-US" sz="2150" dirty="0">
                <a:solidFill>
                  <a:schemeClr val="tx1"/>
                </a:solidFill>
                <a:latin typeface="Arial"/>
                <a:cs typeface="Arial"/>
              </a:rPr>
              <a:t> a la </a:t>
            </a:r>
            <a:r>
              <a:rPr lang="en-US" sz="2150" dirty="0" err="1">
                <a:solidFill>
                  <a:schemeClr val="tx1"/>
                </a:solidFill>
                <a:latin typeface="Arial"/>
                <a:cs typeface="Arial"/>
              </a:rPr>
              <a:t>evidencia</a:t>
            </a:r>
            <a:r>
              <a:rPr lang="en-US" sz="21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Arial"/>
                <a:cs typeface="Arial"/>
              </a:rPr>
              <a:t>podrán</a:t>
            </a:r>
            <a:r>
              <a:rPr lang="en-US" sz="21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Arial"/>
                <a:cs typeface="Arial"/>
              </a:rPr>
              <a:t>aprovechar</a:t>
            </a:r>
            <a:r>
              <a:rPr lang="en-US" sz="21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Arial"/>
                <a:cs typeface="Arial"/>
              </a:rPr>
              <a:t>los</a:t>
            </a:r>
            <a:r>
              <a:rPr lang="en-US" sz="21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150" dirty="0" err="1">
                <a:solidFill>
                  <a:schemeClr val="tx1"/>
                </a:solidFill>
                <a:latin typeface="Arial"/>
                <a:cs typeface="Arial"/>
              </a:rPr>
              <a:t>conocimientos</a:t>
            </a:r>
            <a:r>
              <a:rPr lang="en-US" sz="215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sz="2150" dirty="0" err="1">
                <a:solidFill>
                  <a:schemeClr val="tx1"/>
                </a:solidFill>
                <a:latin typeface="Arial"/>
                <a:cs typeface="Arial"/>
              </a:rPr>
              <a:t>prácticos</a:t>
            </a:r>
            <a:r>
              <a:rPr lang="en-US" sz="2150" dirty="0">
                <a:solidFill>
                  <a:schemeClr val="tx1"/>
                </a:solidFill>
                <a:latin typeface="Arial"/>
                <a:cs typeface="Arial"/>
              </a:rPr>
              <a:t>, las </a:t>
            </a:r>
            <a:r>
              <a:rPr lang="en-US" sz="2150" dirty="0" err="1">
                <a:solidFill>
                  <a:schemeClr val="tx1"/>
                </a:solidFill>
                <a:latin typeface="Arial"/>
                <a:cs typeface="Arial"/>
              </a:rPr>
              <a:t>síntesis</a:t>
            </a:r>
            <a:r>
              <a:rPr lang="en-US" sz="2150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2150" dirty="0" err="1">
                <a:solidFill>
                  <a:schemeClr val="tx1"/>
                </a:solidFill>
                <a:latin typeface="Arial"/>
                <a:cs typeface="Arial"/>
              </a:rPr>
              <a:t>evidencia</a:t>
            </a:r>
            <a:r>
              <a:rPr lang="en-US" sz="2150" dirty="0">
                <a:solidFill>
                  <a:schemeClr val="tx1"/>
                </a:solidFill>
                <a:latin typeface="Arial"/>
                <a:cs typeface="Arial"/>
              </a:rPr>
              <a:t> viva y la </a:t>
            </a:r>
            <a:r>
              <a:rPr lang="en-US" sz="2150" dirty="0" err="1">
                <a:solidFill>
                  <a:schemeClr val="tx1"/>
                </a:solidFill>
                <a:latin typeface="Arial"/>
                <a:cs typeface="Arial"/>
              </a:rPr>
              <a:t>infraestructura</a:t>
            </a:r>
            <a:r>
              <a:rPr lang="en-US" sz="2150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2150" dirty="0" err="1">
                <a:solidFill>
                  <a:schemeClr val="tx1"/>
                </a:solidFill>
                <a:latin typeface="Arial"/>
                <a:cs typeface="Arial"/>
              </a:rPr>
              <a:t>apoyo</a:t>
            </a:r>
            <a:r>
              <a:rPr lang="en-US" sz="2150" dirty="0">
                <a:solidFill>
                  <a:schemeClr val="tx1"/>
                </a:solidFill>
                <a:latin typeface="Arial"/>
                <a:cs typeface="Arial"/>
              </a:rPr>
              <a:t> que son </a:t>
            </a:r>
            <a:r>
              <a:rPr lang="en-US" sz="2150" dirty="0" err="1">
                <a:solidFill>
                  <a:schemeClr val="tx1"/>
                </a:solidFill>
                <a:latin typeface="Arial"/>
                <a:cs typeface="Arial"/>
              </a:rPr>
              <a:t>posibles</a:t>
            </a:r>
            <a:r>
              <a:rPr lang="en-US" sz="2150" dirty="0">
                <a:solidFill>
                  <a:schemeClr val="tx1"/>
                </a:solidFill>
                <a:latin typeface="Arial"/>
                <a:cs typeface="Arial"/>
              </a:rPr>
              <a:t> gracias a ESIC</a:t>
            </a:r>
            <a:endParaRPr lang="es-ES_tradnl" sz="2150" dirty="0">
              <a:solidFill>
                <a:schemeClr val="tx1"/>
              </a:solidFill>
              <a:latin typeface="Arial"/>
              <a:cs typeface="Arial"/>
            </a:endParaRPr>
          </a:p>
          <a:p>
            <a:pPr lvl="0" defTabSz="914400">
              <a:spcBef>
                <a:spcPts val="0"/>
              </a:spcBef>
              <a:defRPr/>
            </a:pPr>
            <a:endParaRPr lang="es-ES_tradnl" dirty="0">
              <a:solidFill>
                <a:schemeClr val="tx1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A5F3425-455C-2AE9-18DF-30DB845E0A2A}"/>
              </a:ext>
            </a:extLst>
          </p:cNvPr>
          <p:cNvSpPr/>
          <p:nvPr/>
        </p:nvSpPr>
        <p:spPr>
          <a:xfrm>
            <a:off x="2763823" y="2572369"/>
            <a:ext cx="6384040" cy="1632455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B8C16A7-8586-DD46-5F5C-77E6B2E27E99}"/>
              </a:ext>
            </a:extLst>
          </p:cNvPr>
          <p:cNvGraphicFramePr>
            <a:graphicFrameLocks noGrp="1"/>
          </p:cNvGraphicFramePr>
          <p:nvPr/>
        </p:nvGraphicFramePr>
        <p:xfrm>
          <a:off x="2907671" y="2605901"/>
          <a:ext cx="6101540" cy="1436463"/>
        </p:xfrm>
        <a:graphic>
          <a:graphicData uri="http://schemas.openxmlformats.org/drawingml/2006/table">
            <a:tbl>
              <a:tblPr firstRow="1" firstCol="1" bandRow="1"/>
              <a:tblGrid>
                <a:gridCol w="3050770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3050770">
                  <a:extLst>
                    <a:ext uri="{9D8B030D-6E8A-4147-A177-3AD203B41FA5}">
                      <a16:colId xmlns:a16="http://schemas.microsoft.com/office/drawing/2014/main" val="3960308684"/>
                    </a:ext>
                  </a:extLst>
                </a:gridCol>
              </a:tblGrid>
              <a:tr h="4091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noProof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Mecanismo de priorizacion </a:t>
                      </a:r>
                      <a:r>
                        <a:rPr lang="es-ES_tradnl" sz="1100" b="1" kern="1200" noProof="0">
                          <a:solidFill>
                            <a:srgbClr val="254776"/>
                          </a:solidFill>
                          <a:latin typeface="Helvetica" pitchFamily="2" charset="0"/>
                        </a:rPr>
                        <a:t>de la demanda de evidencia</a:t>
                      </a:r>
                      <a:br>
                        <a:rPr lang="es-ES_tradnl" sz="1100" b="1" noProof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s-ES_tradnl" sz="1100" b="1" i="0" noProof="0">
                          <a:solidFill>
                            <a:srgbClr val="40B5D3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es-ES_tradnl" sz="1050" noProof="0"/>
                        <a:t>(análisis del horizonte y priorización de preguntas)</a:t>
                      </a:r>
                      <a:endParaRPr lang="es-ES_tradnl" sz="1050" b="0" i="0" noProof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  <a:tr h="5320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noProof="0" dirty="0"/>
                        <a:t>Solicitudes de ventanilla única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noProof="0" dirty="0"/>
                        <a:t>(cuando son preguntas complejas)</a:t>
                      </a:r>
                      <a:endParaRPr lang="es-ES_tradnl" sz="900" b="1" i="0" noProof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       </a:t>
                      </a:r>
                      <a:r>
                        <a:rPr lang="es-ES_tradnl" sz="9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Respuestas integradas alineadas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con los procesos de toma 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decisiones</a:t>
                      </a:r>
                      <a:endParaRPr lang="es-ES_tradnl" sz="1000" b="0" i="0" noProof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725190"/>
                  </a:ext>
                </a:extLst>
              </a:tr>
              <a:tr h="3484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Mecanismo de </a:t>
                      </a:r>
                      <a:r>
                        <a:rPr lang="es-ES_tradnl" sz="1100" b="1" kern="120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</a:t>
                      </a:r>
                      <a:r>
                        <a:rPr lang="es-ES_tradnl" sz="1100" b="1" kern="1200" noProof="0" dirty="0">
                          <a:solidFill>
                            <a:srgbClr val="254776"/>
                          </a:solidFill>
                          <a:latin typeface="Helvetica" pitchFamily="2" charset="0"/>
                        </a:rPr>
                        <a:t>oordinación de la oferta de evidencia</a:t>
                      </a:r>
                      <a:br>
                        <a:rPr lang="es-ES_tradnl" sz="11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s-ES_tradnl" sz="1100" b="1" i="0" noProof="0" dirty="0">
                          <a:solidFill>
                            <a:srgbClr val="40B5D3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es-ES_tradnl" sz="105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(apoyo ultra rápido al uso de la evidencia para reunir las formas de evidencia </a:t>
                      </a:r>
                      <a:r>
                        <a:rPr lang="es-ES_tradnl" sz="1050" b="0" i="0" u="sng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existentes</a:t>
                      </a:r>
                      <a:r>
                        <a:rPr lang="es-ES_tradnl" sz="105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y un modelo de ‘contratista general’ que une </a:t>
                      </a:r>
                      <a:r>
                        <a:rPr lang="es-ES_tradnl" sz="1050" b="0" i="0" kern="120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los diferentes tipos de evidencia para construir </a:t>
                      </a:r>
                      <a:r>
                        <a:rPr lang="es-ES_tradnl" sz="1050" b="0" i="0" u="sng" kern="120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nueva</a:t>
                      </a:r>
                      <a:r>
                        <a:rPr lang="es-ES_tradnl" sz="1050" b="0" i="0" kern="120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evidencia</a:t>
                      </a:r>
                      <a:r>
                        <a:rPr lang="es-ES_tradnl" sz="105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)</a:t>
                      </a:r>
                      <a:endParaRPr lang="es-ES_tradnl" sz="1050" b="0" i="0" kern="1200" noProof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8C752E9-D4EE-613B-5477-E3E36541EC41}"/>
              </a:ext>
            </a:extLst>
          </p:cNvPr>
          <p:cNvSpPr/>
          <p:nvPr/>
        </p:nvSpPr>
        <p:spPr>
          <a:xfrm>
            <a:off x="2405478" y="4626240"/>
            <a:ext cx="5152306" cy="2090033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AD320019-7CEC-3ED0-D066-C4ACF2249FCC}"/>
              </a:ext>
            </a:extLst>
          </p:cNvPr>
          <p:cNvGraphicFramePr>
            <a:graphicFrameLocks noGrp="1"/>
          </p:cNvGraphicFramePr>
          <p:nvPr/>
        </p:nvGraphicFramePr>
        <p:xfrm>
          <a:off x="2542438" y="4709175"/>
          <a:ext cx="5057395" cy="2127004"/>
        </p:xfrm>
        <a:graphic>
          <a:graphicData uri="http://schemas.openxmlformats.org/drawingml/2006/table">
            <a:tbl>
              <a:tblPr firstRow="1" firstCol="1" bandRow="1"/>
              <a:tblGrid>
                <a:gridCol w="2745876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2311519">
                  <a:extLst>
                    <a:ext uri="{9D8B030D-6E8A-4147-A177-3AD203B41FA5}">
                      <a16:colId xmlns:a16="http://schemas.microsoft.com/office/drawing/2014/main" val="2443240437"/>
                    </a:ext>
                  </a:extLst>
                </a:gridCol>
              </a:tblGrid>
              <a:tr h="188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_tradnl" sz="11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Unidades de apoyo al uso de la evidencia oportunas y en función de la demanda</a:t>
                      </a:r>
                      <a:br>
                        <a:rPr lang="es-ES_tradnl" sz="11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s-ES_tradnl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… enfocadas en una forma específica de evidencia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214049"/>
                  </a:ext>
                </a:extLst>
              </a:tr>
              <a:tr h="875256">
                <a:tc>
                  <a:txBody>
                    <a:bodyPr/>
                    <a:lstStyle/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Analítica de datos 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Modelamiento 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Evaluaciones 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Investigación de comportamiento/de implementación  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Métodos cualitativos</a:t>
                      </a:r>
                      <a:endParaRPr lang="es-ES_tradnl" sz="1000" b="0" noProof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Síntesis de evidencia (contextualizadas) 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Evaluación de tecnologías/análisis de costo efectividad  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Guías</a:t>
                      </a:r>
                      <a:endParaRPr lang="es-ES_tradnl" sz="1000" b="0" noProof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  <a:tr h="7096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_tradnl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… enfocadas en sectores específicos (y muchas formas de evidencia)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Acción por el cambio climático</a:t>
                      </a:r>
                      <a:endParaRPr lang="es-ES_tradnl" sz="1000" b="0" noProof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Educación, salud, seguridad pública, servicios sociales, etc.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Desarrollo internacional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684735"/>
                  </a:ext>
                </a:extLst>
              </a:tr>
            </a:tbl>
          </a:graphicData>
        </a:graphic>
      </p:graphicFrame>
      <p:grpSp>
        <p:nvGrpSpPr>
          <p:cNvPr id="78" name="Group 77">
            <a:extLst>
              <a:ext uri="{FF2B5EF4-FFF2-40B4-BE49-F238E27FC236}">
                <a16:creationId xmlns:a16="http://schemas.microsoft.com/office/drawing/2014/main" id="{58A8D20F-E71D-9860-A776-0786193E2623}"/>
              </a:ext>
            </a:extLst>
          </p:cNvPr>
          <p:cNvGrpSpPr/>
          <p:nvPr/>
        </p:nvGrpSpPr>
        <p:grpSpPr>
          <a:xfrm rot="16200000" flipH="1">
            <a:off x="7611304" y="5451355"/>
            <a:ext cx="173233" cy="145420"/>
            <a:chOff x="5830099" y="0"/>
            <a:chExt cx="64895" cy="288001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9A4EB5A-B8FB-B814-FF56-138B79E3C62A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CEF1A581-4FEB-7C0B-6BB3-7141BDB18B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C1BCD4-9FFF-63B9-6EAC-E2D4C298E7EC}"/>
              </a:ext>
            </a:extLst>
          </p:cNvPr>
          <p:cNvCxnSpPr>
            <a:cxnSpLocks/>
          </p:cNvCxnSpPr>
          <p:nvPr/>
        </p:nvCxnSpPr>
        <p:spPr>
          <a:xfrm flipV="1">
            <a:off x="6432241" y="3195772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5042AE-701A-E272-A246-77FDC00DC497}"/>
              </a:ext>
            </a:extLst>
          </p:cNvPr>
          <p:cNvCxnSpPr>
            <a:cxnSpLocks/>
          </p:cNvCxnSpPr>
          <p:nvPr/>
        </p:nvCxnSpPr>
        <p:spPr>
          <a:xfrm>
            <a:off x="5492892" y="3210930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02E9B0E-0A8A-149E-B395-7B30A2F50895}"/>
              </a:ext>
            </a:extLst>
          </p:cNvPr>
          <p:cNvGrpSpPr/>
          <p:nvPr/>
        </p:nvGrpSpPr>
        <p:grpSpPr>
          <a:xfrm rot="10800000" flipH="1">
            <a:off x="5769520" y="2254091"/>
            <a:ext cx="188921" cy="288000"/>
            <a:chOff x="5706073" y="0"/>
            <a:chExt cx="188921" cy="2880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9C4240C-D1A5-3C17-CB57-BED11322BE52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5BDA682-D464-06F4-502E-F7CCE28B5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7FBD945-B9D6-7242-A286-2ED70F3D2F3A}"/>
              </a:ext>
            </a:extLst>
          </p:cNvPr>
          <p:cNvSpPr/>
          <p:nvPr/>
        </p:nvSpPr>
        <p:spPr>
          <a:xfrm>
            <a:off x="7696309" y="4708827"/>
            <a:ext cx="2703610" cy="1982078"/>
          </a:xfrm>
          <a:prstGeom prst="roundRect">
            <a:avLst/>
          </a:prstGeom>
          <a:solidFill>
            <a:srgbClr val="CC76A6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C3616C13-243C-3CA2-64D6-3992C2B55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030055"/>
              </p:ext>
            </p:extLst>
          </p:nvPr>
        </p:nvGraphicFramePr>
        <p:xfrm>
          <a:off x="7775852" y="4761568"/>
          <a:ext cx="2552717" cy="1912620"/>
        </p:xfrm>
        <a:graphic>
          <a:graphicData uri="http://schemas.openxmlformats.org/drawingml/2006/table">
            <a:tbl>
              <a:tblPr firstRow="1" firstCol="1" bandRow="1"/>
              <a:tblGrid>
                <a:gridCol w="2552717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1355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" b="1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300" b="1" i="0" u="none" strike="noStrike" kern="1200" noProof="0" dirty="0" err="1">
                          <a:solidFill>
                            <a:srgbClr val="254776"/>
                          </a:solidFill>
                          <a:latin typeface="Helvetica"/>
                        </a:rPr>
                        <a:t>Infraestructura</a:t>
                      </a:r>
                      <a:r>
                        <a:rPr lang="en-CA" sz="1300" b="1" i="0" u="none" strike="noStrike" kern="1200" noProof="0" dirty="0">
                          <a:solidFill>
                            <a:srgbClr val="254776"/>
                          </a:solidFill>
                          <a:latin typeface="Helvetica"/>
                        </a:rPr>
                        <a:t> </a:t>
                      </a:r>
                      <a:r>
                        <a:rPr lang="en-CA" sz="1300" b="1" i="0" u="none" strike="noStrike" kern="1200" noProof="0" dirty="0" err="1">
                          <a:solidFill>
                            <a:srgbClr val="254776"/>
                          </a:solidFill>
                          <a:latin typeface="Helvetica"/>
                        </a:rPr>
                        <a:t>Colaborativa</a:t>
                      </a:r>
                      <a:r>
                        <a:rPr lang="en-CA" sz="1300" b="1" i="0" u="none" strike="noStrike" kern="1200" noProof="0" dirty="0">
                          <a:solidFill>
                            <a:srgbClr val="254776"/>
                          </a:solidFill>
                          <a:latin typeface="Helvetica"/>
                        </a:rPr>
                        <a:t> de </a:t>
                      </a:r>
                      <a:r>
                        <a:rPr lang="en-CA" sz="1300" b="1" i="0" u="none" strike="noStrike" kern="1200" noProof="0" dirty="0" err="1">
                          <a:solidFill>
                            <a:srgbClr val="254776"/>
                          </a:solidFill>
                          <a:latin typeface="Helvetica"/>
                        </a:rPr>
                        <a:t>Síntesis</a:t>
                      </a:r>
                      <a:r>
                        <a:rPr lang="en-CA" sz="1300" b="1" i="0" u="none" strike="noStrike" kern="1200" noProof="0" dirty="0">
                          <a:solidFill>
                            <a:srgbClr val="254776"/>
                          </a:solidFill>
                          <a:latin typeface="Helvetica"/>
                        </a:rPr>
                        <a:t> de Evidencia</a:t>
                      </a:r>
                      <a:endParaRPr lang="es-CO" dirty="0"/>
                    </a:p>
                    <a:p>
                      <a:pPr marL="90170" marR="0" indent="-9017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4776"/>
                        </a:buClr>
                        <a:buSzTx/>
                        <a:buFont typeface="Arial,Sans-Serif" panose="020B0604020202020204" pitchFamily="34" charset="0"/>
                        <a:buChar char="•"/>
                      </a:pPr>
                      <a:r>
                        <a:rPr lang="en-CA" sz="1100" b="0" i="0" u="none" strike="noStrike" noProof="0" err="1">
                          <a:solidFill>
                            <a:srgbClr val="254776"/>
                          </a:solidFill>
                          <a:latin typeface="Helvetica"/>
                        </a:rPr>
                        <a:t>Conocimientos</a:t>
                      </a:r>
                      <a:r>
                        <a:rPr lang="en-CA" sz="1100" b="0" i="0" u="none" strike="noStrike" noProof="0" dirty="0">
                          <a:solidFill>
                            <a:srgbClr val="254776"/>
                          </a:solidFill>
                          <a:latin typeface="Helvetica"/>
                        </a:rPr>
                        <a:t> </a:t>
                      </a:r>
                      <a:r>
                        <a:rPr lang="en-CA" sz="1100" b="0" i="0" u="none" strike="noStrike" noProof="0" err="1">
                          <a:solidFill>
                            <a:srgbClr val="254776"/>
                          </a:solidFill>
                          <a:latin typeface="Helvetica"/>
                        </a:rPr>
                        <a:t>prácticos</a:t>
                      </a:r>
                      <a:endParaRPr lang="en-US" sz="1100" b="0" i="0" u="none" strike="noStrike" noProof="0" err="1">
                        <a:solidFill>
                          <a:srgbClr val="244776"/>
                        </a:solidFill>
                        <a:latin typeface="Helvetica"/>
                      </a:endParaRPr>
                    </a:p>
                    <a:p>
                      <a:pPr marL="90170" marR="0" lvl="0" indent="-9017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4776"/>
                        </a:buClr>
                        <a:buSzTx/>
                        <a:buFont typeface="Arial,Sans-Serif" panose="020B0604020202020204" pitchFamily="34" charset="0"/>
                        <a:buChar char="•"/>
                      </a:pPr>
                      <a:r>
                        <a:rPr lang="en-CA" sz="1100" b="0" i="0" u="none" strike="noStrike" noProof="0" err="1">
                          <a:solidFill>
                            <a:srgbClr val="254776"/>
                          </a:solidFill>
                          <a:latin typeface="Helvetica"/>
                        </a:rPr>
                        <a:t>Síntesis</a:t>
                      </a:r>
                      <a:r>
                        <a:rPr lang="en-CA" sz="1100" b="0" i="0" u="none" strike="noStrike" noProof="0" dirty="0">
                          <a:solidFill>
                            <a:srgbClr val="254776"/>
                          </a:solidFill>
                          <a:latin typeface="Helvetica"/>
                        </a:rPr>
                        <a:t> de </a:t>
                      </a:r>
                      <a:r>
                        <a:rPr lang="en-CA" sz="1100" b="0" i="0" u="none" strike="noStrike" noProof="0" err="1">
                          <a:solidFill>
                            <a:srgbClr val="254776"/>
                          </a:solidFill>
                          <a:latin typeface="Helvetica"/>
                        </a:rPr>
                        <a:t>evidencia</a:t>
                      </a:r>
                      <a:r>
                        <a:rPr lang="en-CA" sz="1100" b="0" i="0" u="none" strike="noStrike" noProof="0" dirty="0">
                          <a:solidFill>
                            <a:srgbClr val="254776"/>
                          </a:solidFill>
                          <a:latin typeface="Helvetica"/>
                        </a:rPr>
                        <a:t> viva</a:t>
                      </a:r>
                      <a:endParaRPr lang="en-US" sz="1100" b="0" i="0" u="none" strike="noStrike" noProof="0" dirty="0">
                        <a:solidFill>
                          <a:srgbClr val="244776"/>
                        </a:solidFill>
                        <a:latin typeface="Helvetica"/>
                      </a:endParaRPr>
                    </a:p>
                    <a:p>
                      <a:pPr marL="90170" marR="0" lvl="0" indent="-9017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4776"/>
                        </a:buClr>
                        <a:buSzTx/>
                        <a:buFont typeface="Arial,Sans-Serif" panose="020B0604020202020204" pitchFamily="34" charset="0"/>
                        <a:buChar char="•"/>
                      </a:pPr>
                      <a:r>
                        <a:rPr lang="en-CA" sz="1100" b="0" i="0" u="none" strike="noStrike" noProof="0" dirty="0" err="1">
                          <a:solidFill>
                            <a:srgbClr val="254776"/>
                          </a:solidFill>
                          <a:latin typeface="Helvetica"/>
                        </a:rPr>
                        <a:t>Infraestructura</a:t>
                      </a:r>
                      <a:r>
                        <a:rPr lang="en-CA" sz="1100" b="0" i="0" u="none" strike="noStrike" noProof="0" dirty="0">
                          <a:solidFill>
                            <a:srgbClr val="254776"/>
                          </a:solidFill>
                          <a:latin typeface="Helvetica"/>
                        </a:rPr>
                        <a:t> que </a:t>
                      </a:r>
                      <a:r>
                        <a:rPr lang="en-CA" sz="1100" b="0" i="0" u="none" strike="noStrike" noProof="0" dirty="0" err="1">
                          <a:solidFill>
                            <a:srgbClr val="254776"/>
                          </a:solidFill>
                          <a:latin typeface="Helvetica"/>
                        </a:rPr>
                        <a:t>apoyala</a:t>
                      </a:r>
                      <a:r>
                        <a:rPr lang="en-CA" sz="1100" b="0" i="0" u="none" strike="noStrike" noProof="0" dirty="0">
                          <a:solidFill>
                            <a:srgbClr val="254776"/>
                          </a:solidFill>
                          <a:latin typeface="Helvetica"/>
                        </a:rPr>
                        <a:t> </a:t>
                      </a:r>
                      <a:r>
                        <a:rPr lang="en-CA" sz="1100" b="0" i="0" u="none" strike="noStrike" noProof="0" dirty="0" err="1">
                          <a:solidFill>
                            <a:srgbClr val="254776"/>
                          </a:solidFill>
                          <a:latin typeface="Helvetica"/>
                        </a:rPr>
                        <a:t>participación</a:t>
                      </a:r>
                      <a:r>
                        <a:rPr lang="en-CA" sz="1100" b="0" i="0" u="none" strike="noStrike" noProof="0" dirty="0">
                          <a:solidFill>
                            <a:srgbClr val="254776"/>
                          </a:solidFill>
                          <a:latin typeface="Helvetica"/>
                        </a:rPr>
                        <a:t> de la </a:t>
                      </a:r>
                      <a:r>
                        <a:rPr lang="en-CA" sz="1100" b="0" i="0" u="none" strike="noStrike" noProof="0" dirty="0" err="1">
                          <a:solidFill>
                            <a:srgbClr val="254776"/>
                          </a:solidFill>
                          <a:latin typeface="Helvetica"/>
                        </a:rPr>
                        <a:t>demanda</a:t>
                      </a:r>
                      <a:r>
                        <a:rPr lang="en-CA" sz="1100" b="0" i="0" u="none" strike="noStrike" noProof="0" dirty="0">
                          <a:solidFill>
                            <a:srgbClr val="254776"/>
                          </a:solidFill>
                          <a:latin typeface="Helvetica"/>
                        </a:rPr>
                        <a:t>, </a:t>
                      </a:r>
                      <a:r>
                        <a:rPr lang="en-CA" sz="1100" b="0" i="0" u="none" strike="noStrike" noProof="0" dirty="0" err="1">
                          <a:solidFill>
                            <a:srgbClr val="254776"/>
                          </a:solidFill>
                          <a:latin typeface="Helvetica"/>
                        </a:rPr>
                        <a:t>inetrcambio</a:t>
                      </a:r>
                      <a:r>
                        <a:rPr lang="en-CA" sz="1100" b="0" i="0" u="none" strike="noStrike" noProof="0" dirty="0">
                          <a:solidFill>
                            <a:srgbClr val="254776"/>
                          </a:solidFill>
                          <a:latin typeface="Helvetica"/>
                        </a:rPr>
                        <a:t> y </a:t>
                      </a:r>
                      <a:r>
                        <a:rPr lang="en-CA" sz="1100" b="0" i="0" u="none" strike="noStrike" noProof="0" dirty="0" err="1">
                          <a:solidFill>
                            <a:srgbClr val="254776"/>
                          </a:solidFill>
                          <a:latin typeface="Helvetica"/>
                        </a:rPr>
                        <a:t>reutulización</a:t>
                      </a:r>
                      <a:r>
                        <a:rPr lang="en-CA" sz="1100" b="0" i="0" u="none" strike="noStrike" noProof="0" dirty="0">
                          <a:solidFill>
                            <a:srgbClr val="254776"/>
                          </a:solidFill>
                          <a:latin typeface="Helvetica"/>
                        </a:rPr>
                        <a:t> de </a:t>
                      </a:r>
                      <a:r>
                        <a:rPr lang="en-CA" sz="1100" b="0" i="0" u="none" strike="noStrike" noProof="0" dirty="0" err="1">
                          <a:solidFill>
                            <a:srgbClr val="254776"/>
                          </a:solidFill>
                          <a:latin typeface="Helvetica"/>
                        </a:rPr>
                        <a:t>datos</a:t>
                      </a:r>
                      <a:r>
                        <a:rPr lang="en-CA" sz="1100" b="0" i="0" u="none" strike="noStrike" noProof="0" dirty="0">
                          <a:solidFill>
                            <a:srgbClr val="254776"/>
                          </a:solidFill>
                          <a:latin typeface="Helvetica"/>
                        </a:rPr>
                        <a:t>, </a:t>
                      </a:r>
                      <a:r>
                        <a:rPr lang="en-CA" sz="1100" b="0" i="0" u="none" strike="noStrike" noProof="0" dirty="0" err="1">
                          <a:solidFill>
                            <a:srgbClr val="254776"/>
                          </a:solidFill>
                          <a:latin typeface="Helvetica"/>
                        </a:rPr>
                        <a:t>uso</a:t>
                      </a:r>
                      <a:r>
                        <a:rPr lang="en-CA" sz="1100" b="0" i="0" u="none" strike="noStrike" noProof="0" dirty="0">
                          <a:solidFill>
                            <a:srgbClr val="254776"/>
                          </a:solidFill>
                          <a:latin typeface="Helvetica"/>
                        </a:rPr>
                        <a:t> de IA, </a:t>
                      </a:r>
                      <a:r>
                        <a:rPr lang="en-CA" sz="1100" b="0" i="0" u="none" strike="noStrike" noProof="0" dirty="0" err="1">
                          <a:solidFill>
                            <a:srgbClr val="254776"/>
                          </a:solidFill>
                          <a:latin typeface="Helvetica"/>
                        </a:rPr>
                        <a:t>métodos</a:t>
                      </a:r>
                      <a:r>
                        <a:rPr lang="en-CA" sz="1100" b="0" i="0" u="none" strike="noStrike" noProof="0" dirty="0">
                          <a:solidFill>
                            <a:srgbClr val="254776"/>
                          </a:solidFill>
                          <a:latin typeface="Helvetica"/>
                        </a:rPr>
                        <a:t> de </a:t>
                      </a:r>
                      <a:r>
                        <a:rPr lang="en-CA" sz="1100" b="0" i="0" u="none" strike="noStrike" noProof="0" dirty="0" err="1">
                          <a:solidFill>
                            <a:srgbClr val="254776"/>
                          </a:solidFill>
                          <a:latin typeface="Helvetica"/>
                        </a:rPr>
                        <a:t>innovación</a:t>
                      </a:r>
                      <a:r>
                        <a:rPr lang="en-CA" sz="1100" b="0" i="0" u="none" strike="noStrike" noProof="0" dirty="0">
                          <a:solidFill>
                            <a:srgbClr val="254776"/>
                          </a:solidFill>
                          <a:latin typeface="Helvetica"/>
                        </a:rPr>
                        <a:t> y </a:t>
                      </a:r>
                      <a:r>
                        <a:rPr lang="en-CA" sz="1100" b="0" i="0" u="none" strike="noStrike" noProof="0" dirty="0" err="1">
                          <a:solidFill>
                            <a:srgbClr val="254776"/>
                          </a:solidFill>
                          <a:latin typeface="Helvetica"/>
                        </a:rPr>
                        <a:t>capacidad</a:t>
                      </a:r>
                      <a:r>
                        <a:rPr lang="en-CA" sz="1100" b="0" i="0" u="none" strike="noStrike" noProof="0" dirty="0">
                          <a:solidFill>
                            <a:srgbClr val="254776"/>
                          </a:solidFill>
                          <a:latin typeface="Helvetica"/>
                        </a:rPr>
                        <a:t> de </a:t>
                      </a:r>
                      <a:endParaRPr lang="en-US" sz="1100" b="0" i="0" u="none" strike="noStrike" noProof="0" dirty="0">
                        <a:solidFill>
                          <a:srgbClr val="244776"/>
                        </a:solidFill>
                        <a:latin typeface="Helvetica"/>
                      </a:endParaRPr>
                    </a:p>
                    <a:p>
                      <a:pPr marL="90170" marR="0" lvl="0" indent="-9017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4776"/>
                        </a:buClr>
                        <a:buSzTx/>
                        <a:buFont typeface="Arial,Sans-Serif" panose="020B0604020202020204" pitchFamily="34" charset="0"/>
                        <a:buChar char="•"/>
                      </a:pPr>
                      <a:r>
                        <a:rPr lang="en-CA" sz="1100" b="0" i="0" u="none" strike="noStrike" noProof="0" dirty="0" err="1">
                          <a:solidFill>
                            <a:srgbClr val="254776"/>
                          </a:solidFill>
                          <a:latin typeface="Helvetica"/>
                        </a:rPr>
                        <a:t>intercambio</a:t>
                      </a:r>
                      <a:endParaRPr lang="en-US" sz="1100" b="0" i="0" u="none" strike="noStrike" noProof="0" dirty="0" err="1">
                        <a:solidFill>
                          <a:srgbClr val="244776"/>
                        </a:solidFill>
                        <a:latin typeface="Helvetica"/>
                      </a:endParaRPr>
                    </a:p>
                    <a:p>
                      <a:pPr marL="90170" marR="0" lvl="0" indent="-9017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CO" sz="1050" dirty="0"/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F797DC39-6B6B-4DA7-4FA0-8E992814FCF2}"/>
              </a:ext>
            </a:extLst>
          </p:cNvPr>
          <p:cNvGrpSpPr/>
          <p:nvPr/>
        </p:nvGrpSpPr>
        <p:grpSpPr>
          <a:xfrm rot="10800000" flipH="1">
            <a:off x="5760534" y="4229538"/>
            <a:ext cx="188921" cy="288000"/>
            <a:chOff x="5706073" y="0"/>
            <a:chExt cx="188921" cy="288000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4E51BB8-47A1-15D1-C0E4-BE102B06BC07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FF91C7C-BE06-A1CB-3C2E-DF8C39221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6C4123C6-1719-70E6-3970-48039B82E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6" y="6217030"/>
            <a:ext cx="2070100" cy="6350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BBE18FE-0CEE-AC1D-72AE-29F380F9B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3932" y="6463958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7822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599eec1d-e27c-4128-92a4-19001b8afe14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0408fcbc-2e10-4461-bee0-724c01b46ae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90A3FEE-4E95-40F5-A7D2-D696DE35F0EF}">
  <ds:schemaRefs>
    <ds:schemaRef ds:uri="0408fcbc-2e10-4461-bee0-724c01b46ae9"/>
    <ds:schemaRef ds:uri="599eec1d-e27c-4128-92a4-19001b8afe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313</Words>
  <Application>Microsoft Macintosh PowerPoint</Application>
  <PresentationFormat>Widescreen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Arial,Sans-Serif</vt:lpstr>
      <vt:lpstr>Calibri</vt:lpstr>
      <vt:lpstr>Courier New</vt:lpstr>
      <vt:lpstr>Helvetica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859</cp:revision>
  <cp:lastPrinted>2023-05-24T15:22:34Z</cp:lastPrinted>
  <dcterms:created xsi:type="dcterms:W3CDTF">2017-04-21T15:41:45Z</dcterms:created>
  <dcterms:modified xsi:type="dcterms:W3CDTF">2025-02-28T12:55:47Z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