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CO" sz="1500" noProof="0" dirty="0"/>
            <a:t>Los aliados se están uniendo para </a:t>
          </a:r>
          <a:r>
            <a:rPr lang="es-CO" sz="1500" b="1" noProof="0" dirty="0"/>
            <a:t>aprender unos de otros </a:t>
          </a:r>
          <a:r>
            <a:rPr lang="es-CO" sz="1500" noProof="0" dirty="0"/>
            <a:t>(p.ej. la serie de seminarios web de Cochrane-GCESC-WHO </a:t>
          </a:r>
          <a:r>
            <a:rPr lang="es-CO" sz="1500" noProof="0" dirty="0" err="1"/>
            <a:t>EVIPNet</a:t>
          </a:r>
          <a:r>
            <a:rPr lang="es-CO" sz="1500" noProof="0" dirty="0"/>
            <a:t>; </a:t>
          </a:r>
          <a:r>
            <a:rPr lang="es-CO" sz="1500" b="0" noProof="0" dirty="0"/>
            <a:t>se están generando espacios </a:t>
          </a:r>
          <a:r>
            <a:rPr lang="es-CO" sz="1500" b="0" noProof="0" dirty="0" err="1"/>
            <a:t>co-creados</a:t>
          </a:r>
          <a:r>
            <a:rPr lang="es-CO" sz="1500" b="0" noProof="0" dirty="0"/>
            <a:t> para </a:t>
          </a:r>
          <a:r>
            <a:rPr lang="es-CO" sz="1500" noProof="0" dirty="0"/>
            <a:t>discusiones sobre los derechos y formas de conocimiento indígenas</a:t>
          </a:r>
          <a:r>
            <a:rPr lang="es-CO" sz="1500" b="0" noProof="0" dirty="0"/>
            <a:t>)</a:t>
          </a:r>
          <a:r>
            <a:rPr lang="es-CO" sz="1500" noProof="0" dirty="0"/>
            <a:t> </a:t>
          </a:r>
          <a:endParaRPr lang="es-CO" sz="1500" b="0" noProof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CO" sz="1500" b="0" noProof="0" dirty="0"/>
            <a:t>Mayor</a:t>
          </a:r>
          <a:r>
            <a:rPr lang="es-CO" sz="1500" noProof="0" dirty="0"/>
            <a:t> reconocimiento de que los ciudadanos están inundados de información y desinformación, y un mayor compromiso para encontrar formas efectivas de </a:t>
          </a:r>
          <a:r>
            <a:rPr lang="es-CO" sz="1500" b="1" noProof="0" dirty="0"/>
            <a:t>contrarrestar la desinformación</a:t>
          </a:r>
          <a:endParaRPr lang="es-CO" sz="1500" noProof="0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CO" sz="1500" b="0" noProof="0" dirty="0"/>
            <a:t>Mayor apreciación por los</a:t>
          </a:r>
          <a:r>
            <a:rPr lang="es-CO" sz="1500" b="1" noProof="0" dirty="0"/>
            <a:t> fuertes vientos en contra</a:t>
          </a:r>
          <a:r>
            <a:rPr lang="es-CO" sz="1500" noProof="0" dirty="0"/>
            <a:t> </a:t>
          </a:r>
          <a:r>
            <a:rPr lang="es-CO" sz="1500" b="1" noProof="0" dirty="0"/>
            <a:t>y </a:t>
          </a:r>
          <a:r>
            <a:rPr lang="es-CO" sz="1500" b="0" noProof="0" dirty="0"/>
            <a:t>por la </a:t>
          </a:r>
          <a:r>
            <a:rPr lang="es-CO" sz="1500" b="1" noProof="0" dirty="0"/>
            <a:t>necesidad de unir fuerzas</a:t>
          </a:r>
          <a:r>
            <a:rPr lang="es-CO" sz="1500" noProof="0" dirty="0"/>
            <a:t> para avanzar contra estos vientos</a:t>
          </a:r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s-CO" sz="1500" b="0" noProof="0" dirty="0"/>
            <a:t>Mayor reconocimiento de la necesidad de </a:t>
          </a:r>
          <a:r>
            <a:rPr lang="es-CO" sz="1500" noProof="0" dirty="0"/>
            <a:t>utilizar una </a:t>
          </a:r>
          <a:r>
            <a:rPr lang="es-CO" sz="1500" b="1" noProof="0" dirty="0"/>
            <a:t>orientación de impacto colectivo</a:t>
          </a:r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026169" y="130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noProof="0" dirty="0"/>
            <a:t>Los aliados se están uniendo para </a:t>
          </a:r>
          <a:r>
            <a:rPr lang="es-CO" sz="1500" b="1" kern="1200" noProof="0" dirty="0"/>
            <a:t>aprender unos de otros </a:t>
          </a:r>
          <a:r>
            <a:rPr lang="es-CO" sz="1500" kern="1200" noProof="0" dirty="0"/>
            <a:t>(p.ej. la serie de seminarios web de Cochrane-GCESC-WHO </a:t>
          </a:r>
          <a:r>
            <a:rPr lang="es-CO" sz="1500" kern="1200" noProof="0" dirty="0" err="1"/>
            <a:t>EVIPNet</a:t>
          </a:r>
          <a:r>
            <a:rPr lang="es-CO" sz="1500" kern="1200" noProof="0" dirty="0"/>
            <a:t>; </a:t>
          </a:r>
          <a:r>
            <a:rPr lang="es-CO" sz="1500" b="0" kern="1200" noProof="0" dirty="0"/>
            <a:t>se están generando espacios </a:t>
          </a:r>
          <a:r>
            <a:rPr lang="es-CO" sz="1500" b="0" kern="1200" noProof="0" dirty="0" err="1"/>
            <a:t>co-creados</a:t>
          </a:r>
          <a:r>
            <a:rPr lang="es-CO" sz="1500" b="0" kern="1200" noProof="0" dirty="0"/>
            <a:t> para </a:t>
          </a:r>
          <a:r>
            <a:rPr lang="es-CO" sz="1500" kern="1200" noProof="0" dirty="0"/>
            <a:t>discusiones sobre los derechos y formas de conocimiento indígenas</a:t>
          </a:r>
          <a:r>
            <a:rPr lang="es-CO" sz="1500" b="0" kern="1200" noProof="0" dirty="0"/>
            <a:t>)</a:t>
          </a:r>
          <a:r>
            <a:rPr lang="es-CO" sz="1500" kern="1200" noProof="0" dirty="0"/>
            <a:t> </a:t>
          </a:r>
          <a:endParaRPr lang="es-CO" sz="1500" b="0" kern="1200" noProof="0" dirty="0"/>
        </a:p>
      </dsp:txBody>
      <dsp:txXfrm rot="10800000">
        <a:off x="2219276" y="1302"/>
        <a:ext cx="7084423" cy="772428"/>
      </dsp:txXfrm>
    </dsp:sp>
    <dsp:sp modelId="{5947CBB8-3B85-E844-AA68-EDBECFA0475E}">
      <dsp:nvSpPr>
        <dsp:cNvPr id="0" name=""/>
        <dsp:cNvSpPr/>
      </dsp:nvSpPr>
      <dsp:spPr>
        <a:xfrm>
          <a:off x="1639955" y="130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026169" y="96718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kern="1200" noProof="0" dirty="0"/>
            <a:t>Mayor</a:t>
          </a:r>
          <a:r>
            <a:rPr lang="es-CO" sz="1500" kern="1200" noProof="0" dirty="0"/>
            <a:t> reconocimiento de que los ciudadanos están inundados de información y desinformación, y un mayor compromiso para encontrar formas efectivas de </a:t>
          </a:r>
          <a:r>
            <a:rPr lang="es-CO" sz="1500" b="1" kern="1200" noProof="0" dirty="0"/>
            <a:t>contrarrestar la desinformación</a:t>
          </a:r>
          <a:endParaRPr lang="es-CO" sz="1500" kern="1200" noProof="0" dirty="0"/>
        </a:p>
      </dsp:txBody>
      <dsp:txXfrm rot="10800000">
        <a:off x="2219276" y="967182"/>
        <a:ext cx="7084423" cy="772428"/>
      </dsp:txXfrm>
    </dsp:sp>
    <dsp:sp modelId="{724F811E-72CA-1545-8D21-98C6A51747BF}">
      <dsp:nvSpPr>
        <dsp:cNvPr id="0" name=""/>
        <dsp:cNvSpPr/>
      </dsp:nvSpPr>
      <dsp:spPr>
        <a:xfrm>
          <a:off x="1639955" y="96718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026169" y="193306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kern="1200" noProof="0" dirty="0"/>
            <a:t>Mayor apreciación por los</a:t>
          </a:r>
          <a:r>
            <a:rPr lang="es-CO" sz="1500" b="1" kern="1200" noProof="0" dirty="0"/>
            <a:t> fuertes vientos en contra</a:t>
          </a:r>
          <a:r>
            <a:rPr lang="es-CO" sz="1500" kern="1200" noProof="0" dirty="0"/>
            <a:t> </a:t>
          </a:r>
          <a:r>
            <a:rPr lang="es-CO" sz="1500" b="1" kern="1200" noProof="0" dirty="0"/>
            <a:t>y </a:t>
          </a:r>
          <a:r>
            <a:rPr lang="es-CO" sz="1500" b="0" kern="1200" noProof="0" dirty="0"/>
            <a:t>por la </a:t>
          </a:r>
          <a:r>
            <a:rPr lang="es-CO" sz="1500" b="1" kern="1200" noProof="0" dirty="0"/>
            <a:t>necesidad de unir fuerzas</a:t>
          </a:r>
          <a:r>
            <a:rPr lang="es-CO" sz="1500" kern="1200" noProof="0" dirty="0"/>
            <a:t> para avanzar contra estos vientos</a:t>
          </a:r>
        </a:p>
      </dsp:txBody>
      <dsp:txXfrm rot="10800000">
        <a:off x="2219276" y="1933062"/>
        <a:ext cx="7084423" cy="772428"/>
      </dsp:txXfrm>
    </dsp:sp>
    <dsp:sp modelId="{F9FA9EB9-B3DF-3546-87C9-769E6838A9C2}">
      <dsp:nvSpPr>
        <dsp:cNvPr id="0" name=""/>
        <dsp:cNvSpPr/>
      </dsp:nvSpPr>
      <dsp:spPr>
        <a:xfrm>
          <a:off x="1639955" y="193306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026169" y="289894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kern="1200" noProof="0" dirty="0"/>
            <a:t>Mayor reconocimiento de la necesidad de </a:t>
          </a:r>
          <a:r>
            <a:rPr lang="es-CO" sz="1500" kern="1200" noProof="0" dirty="0"/>
            <a:t>utilizar una </a:t>
          </a:r>
          <a:r>
            <a:rPr lang="es-CO" sz="1500" b="1" kern="1200" noProof="0" dirty="0"/>
            <a:t>orientación de impacto colectivo</a:t>
          </a:r>
        </a:p>
      </dsp:txBody>
      <dsp:txXfrm rot="10800000">
        <a:off x="2219276" y="2898942"/>
        <a:ext cx="7084423" cy="772428"/>
      </dsp:txXfrm>
    </dsp:sp>
    <dsp:sp modelId="{3A41F6CA-86C4-8F41-B483-111157E1DD57}">
      <dsp:nvSpPr>
        <dsp:cNvPr id="0" name=""/>
        <dsp:cNvSpPr/>
      </dsp:nvSpPr>
      <dsp:spPr>
        <a:xfrm>
          <a:off x="1639955" y="2898942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255661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s-CO" sz="2200" kern="0" noProof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Algunas de las señales de que se está generando impulso con la prioridad de implementación 3 todavía están allí, pero no estamos viendo compromisos para poner realmente la evidencia en el centro de la cotidianidad</a:t>
            </a:r>
            <a:endParaRPr lang="es-CO" sz="2200" kern="0" noProof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s-CO" noProof="0" smtClean="0"/>
              <a:pPr/>
              <a:t>1</a:t>
            </a:fld>
            <a:endParaRPr lang="es-CO" noProof="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129026"/>
              </p:ext>
            </p:extLst>
          </p:nvPr>
        </p:nvGraphicFramePr>
        <p:xfrm>
          <a:off x="579863" y="1797463"/>
          <a:ext cx="10943655" cy="367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2153774" y="1720623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CO" sz="1500" b="1" noProof="0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2153774" y="2743361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CO" sz="1500" b="1" noProof="0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2153774" y="3699949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CO" sz="1500" b="1" noProof="0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2153774" y="4642849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CO" sz="1500" b="1" noProof="0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0408fcbc-2e10-4461-bee0-724c01b46ae9"/>
    <ds:schemaRef ds:uri="599eec1d-e27c-4128-92a4-19001b8afe1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138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