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26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66"/>
    <a:srgbClr val="6699CC"/>
    <a:srgbClr val="FF8AD8"/>
    <a:srgbClr val="000000"/>
    <a:srgbClr val="254776"/>
    <a:srgbClr val="F5E4ED"/>
    <a:srgbClr val="CC76A6"/>
    <a:srgbClr val="E9F7FB"/>
    <a:srgbClr val="F2F2F2"/>
    <a:srgbClr val="FF31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 autoAdjust="0"/>
    <p:restoredTop sz="94690"/>
  </p:normalViewPr>
  <p:slideViewPr>
    <p:cSldViewPr snapToGrid="0">
      <p:cViewPr varScale="1">
        <p:scale>
          <a:sx n="111" d="100"/>
          <a:sy n="111" d="100"/>
        </p:scale>
        <p:origin x="1312" y="20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/>
              <a:t>John N. Lavis, MD PhD</a:t>
            </a:r>
          </a:p>
          <a:p>
            <a:pPr lvl="0"/>
            <a:r>
              <a:rPr lang="en-US"/>
              <a:t>Co-lead, COVID-19 Evidence Network to support Decision-making (COVID-END)</a:t>
            </a:r>
          </a:p>
          <a:p>
            <a:pPr lvl="0"/>
            <a:r>
              <a:rPr lang="en-US"/>
              <a:t>Co-lead, Global Commission on Evidence to Address Societal Challenges</a:t>
            </a:r>
          </a:p>
          <a:p>
            <a:pPr lvl="0"/>
            <a:r>
              <a:rPr lang="en-US"/>
              <a:t>Tier 1 Canada Research Chair in Evidence-Support Systems</a:t>
            </a:r>
          </a:p>
          <a:p>
            <a:pPr lvl="0"/>
            <a:r>
              <a:rPr lang="en-US"/>
              <a:t>Director, McMaster Health Forum</a:t>
            </a:r>
          </a:p>
          <a:p>
            <a:pPr lvl="0"/>
            <a:r>
              <a:rPr lang="en-US"/>
              <a:t>Director, WHO Collaborating Center for Evidence-Informed Policy </a:t>
            </a:r>
          </a:p>
          <a:p>
            <a:pPr lvl="0"/>
            <a:r>
              <a:rPr lang="en-US"/>
              <a:t>Professor, Department of Health-Research Methods, Evidence and Impact, McMaster University</a:t>
            </a:r>
          </a:p>
          <a:p>
            <a:pPr lvl="0"/>
            <a:r>
              <a:rPr lang="en-US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John N. Lavis, MD PhD</a:t>
            </a:r>
            <a:endParaRPr lang="en-US" sz="800"/>
          </a:p>
          <a:p>
            <a:r>
              <a:rPr lang="en-US"/>
              <a:t>Co-lead, COVID-19 Evidence Network to support Decision-making (COVID-END)</a:t>
            </a:r>
          </a:p>
          <a:p>
            <a:r>
              <a:rPr lang="en-US"/>
              <a:t>Co-lead, Global Commission on Evidence to Address Societal Challenges</a:t>
            </a:r>
          </a:p>
          <a:p>
            <a:r>
              <a:rPr lang="en-US"/>
              <a:t>Tier 1 Canada Research Chair in Evidence-Support Systems</a:t>
            </a:r>
          </a:p>
          <a:p>
            <a:r>
              <a:rPr lang="en-US"/>
              <a:t>Director, McMaster Health Forum</a:t>
            </a:r>
          </a:p>
          <a:p>
            <a:r>
              <a:rPr lang="en-US"/>
              <a:t>Director, WHO Collaborating Center for Evidence-Informed Policy </a:t>
            </a:r>
          </a:p>
          <a:p>
            <a:r>
              <a:rPr lang="en-US"/>
              <a:t>Professor, Department of Health-Research Methods, Evidence and Impact, McMaster University</a:t>
            </a:r>
          </a:p>
          <a:p>
            <a:r>
              <a:rPr lang="en-US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John N. Lavis, MD PhD</a:t>
            </a:r>
            <a:endParaRPr lang="en-US" sz="800"/>
          </a:p>
          <a:p>
            <a:r>
              <a:rPr lang="en-US"/>
              <a:t>Co-lead, COVID-19 Evidence Network to support Decision-making (COVID-END)</a:t>
            </a:r>
          </a:p>
          <a:p>
            <a:r>
              <a:rPr lang="en-US"/>
              <a:t>Co-lead, Global Commission on Evidence to Address Societal Challenges</a:t>
            </a:r>
          </a:p>
          <a:p>
            <a:r>
              <a:rPr lang="en-US"/>
              <a:t>Tier 1 Canada Research Chair in Evidence-Support Systems</a:t>
            </a:r>
          </a:p>
          <a:p>
            <a:r>
              <a:rPr lang="en-US"/>
              <a:t>Director, McMaster Health Forum</a:t>
            </a:r>
          </a:p>
          <a:p>
            <a:r>
              <a:rPr lang="en-US"/>
              <a:t>Director, WHO Collaborating Center for Evidence-Informed Policy </a:t>
            </a:r>
          </a:p>
          <a:p>
            <a:r>
              <a:rPr lang="en-US"/>
              <a:t>Professor, Department of Health-Research Methods, Evidence and Impact, McMaster University</a:t>
            </a:r>
          </a:p>
          <a:p>
            <a:r>
              <a:rPr lang="en-US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videncesynthesis.atlassian.net/wiki/spaces/ESE/overview?mode=global" TargetMode="External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7.emf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80AE8-DAAC-CBEF-26BE-1120122DD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/>
                <a:cs typeface="Arial"/>
              </a:rPr>
              <a:t>Conclusión</a:t>
            </a:r>
            <a:endParaRPr lang="en-US" dirty="0" err="1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723AF8-84DE-F24D-FC1A-A7558CE28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58955F-4DDD-A77C-1834-F4E150F558DC}"/>
              </a:ext>
            </a:extLst>
          </p:cNvPr>
          <p:cNvSpPr txBox="1"/>
          <p:nvPr/>
        </p:nvSpPr>
        <p:spPr>
          <a:xfrm>
            <a:off x="343361" y="1248668"/>
            <a:ext cx="11505278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_tradnl" sz="1800" noProof="0" dirty="0">
                <a:latin typeface="Arial"/>
                <a:ea typeface="Times New Roman" panose="02020603050405020304" pitchFamily="18" charset="0"/>
                <a:cs typeface="Arial"/>
              </a:rPr>
              <a:t>Mientras la Comisión Global de Evidencia celebra lo que logramos colectivamente y pasa la batuta a otros que buscan mejorar el uso de la evidencia para abordar los desafíos sociales, lo animamos a participar </a:t>
            </a:r>
            <a:endParaRPr lang="es-ES_tradnl" sz="1800" noProof="0" dirty="0">
              <a:effectLst/>
              <a:latin typeface="Arial"/>
              <a:ea typeface="Times New Roman" panose="02020603050405020304" pitchFamily="18" charset="0"/>
              <a:cs typeface="Arial"/>
            </a:endParaRPr>
          </a:p>
          <a:p>
            <a:endParaRPr lang="es-ES_tradnl" sz="1800" noProof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s-ES_tradnl" sz="1800" noProof="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								</a:t>
            </a:r>
          </a:p>
          <a:p>
            <a:r>
              <a:rPr lang="es-ES_tradnl" sz="1800" noProof="0" dirty="0">
                <a:latin typeface="Arial"/>
                <a:ea typeface="Times New Roman" panose="02020603050405020304" pitchFamily="18" charset="0"/>
                <a:cs typeface="Arial"/>
              </a:rPr>
              <a:t>							</a:t>
            </a:r>
            <a:endParaRPr lang="es-ES_tradnl" sz="1800" noProof="0" dirty="0">
              <a:effectLst/>
              <a:latin typeface="Arial"/>
              <a:ea typeface="Times New Roman" panose="02020603050405020304" pitchFamily="18" charset="0"/>
              <a:cs typeface="Arial"/>
            </a:endParaRPr>
          </a:p>
          <a:p>
            <a:endParaRPr lang="es-ES_tradnl" sz="1800" noProof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s-ES_tradnl" sz="1800" noProof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s-ES_tradnl" sz="1800" noProof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s-ES_tradnl" sz="1800" noProof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s-ES_tradnl" sz="1800" noProof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s-ES_tradnl" sz="1800" noProof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s-ES_tradnl" sz="1800" noProof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s-ES_tradnl" sz="1800" noProof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s-ES_tradnl" sz="1800" noProof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s-ES_tradnl" sz="1800" noProof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s-ES_tradnl" sz="1800" noProof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s-ES_tradnl" sz="1800" noProof="0" dirty="0">
                <a:latin typeface="Arial"/>
                <a:ea typeface="Times New Roman" panose="02020603050405020304" pitchFamily="18" charset="0"/>
                <a:cs typeface="Arial"/>
              </a:rPr>
              <a:t>También le animamos  a que siga aprovechando los conocimientos del reporte de 2022 y las actualizaciones 2023</a:t>
            </a:r>
            <a:r>
              <a:rPr lang="es-ES_tradnl" sz="1800" noProof="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, 2024 </a:t>
            </a:r>
            <a:r>
              <a:rPr lang="es-ES_tradnl" sz="1800" noProof="0" dirty="0">
                <a:latin typeface="Arial"/>
                <a:ea typeface="Times New Roman" panose="02020603050405020304" pitchFamily="18" charset="0"/>
                <a:cs typeface="Arial"/>
              </a:rPr>
              <a:t>y</a:t>
            </a:r>
            <a:r>
              <a:rPr lang="es-ES_tradnl" sz="1800" noProof="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 2025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354E58C-0B96-948F-BB3E-591E579976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343361" y="1878617"/>
            <a:ext cx="4698869" cy="86095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F345D7AE-D1D4-2DC0-5F9D-67F2A721A9A9}"/>
              </a:ext>
            </a:extLst>
          </p:cNvPr>
          <p:cNvGrpSpPr/>
          <p:nvPr/>
        </p:nvGrpSpPr>
        <p:grpSpPr>
          <a:xfrm>
            <a:off x="387367" y="1882430"/>
            <a:ext cx="810042" cy="828000"/>
            <a:chOff x="6046400" y="1267766"/>
            <a:chExt cx="867191" cy="867191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285A406-95FD-4F58-48D2-4F110849B879}"/>
                </a:ext>
              </a:extLst>
            </p:cNvPr>
            <p:cNvSpPr/>
            <p:nvPr/>
          </p:nvSpPr>
          <p:spPr>
            <a:xfrm>
              <a:off x="6070865" y="1304422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33" name="Picture 32" descr="Icon&#10;&#10;Description automatically generated">
              <a:extLst>
                <a:ext uri="{FF2B5EF4-FFF2-40B4-BE49-F238E27FC236}">
                  <a16:creationId xmlns:a16="http://schemas.microsoft.com/office/drawing/2014/main" id="{BE183002-1E8A-0755-6719-7AD0AF465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6400" y="1267766"/>
              <a:ext cx="867191" cy="867191"/>
            </a:xfrm>
            <a:prstGeom prst="rect">
              <a:avLst/>
            </a:prstGeom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858C7522-5D1C-528C-B8EA-51270379F29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693925" y="3033191"/>
            <a:ext cx="3967522" cy="86095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081A2AA-A402-F004-A58F-2B262487474E}"/>
              </a:ext>
            </a:extLst>
          </p:cNvPr>
          <p:cNvGrpSpPr/>
          <p:nvPr/>
        </p:nvGrpSpPr>
        <p:grpSpPr>
          <a:xfrm>
            <a:off x="349728" y="3044658"/>
            <a:ext cx="808287" cy="826206"/>
            <a:chOff x="6914218" y="2244051"/>
            <a:chExt cx="865312" cy="86531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57713B4-8BA2-A90C-028A-4CC6EC00677D}"/>
                </a:ext>
              </a:extLst>
            </p:cNvPr>
            <p:cNvSpPr/>
            <p:nvPr/>
          </p:nvSpPr>
          <p:spPr>
            <a:xfrm>
              <a:off x="6948455" y="2282949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37" name="Picture 3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2D1D9890-9952-F810-CD2D-38F8CE9CA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4218" y="2244051"/>
              <a:ext cx="865312" cy="865312"/>
            </a:xfrm>
            <a:prstGeom prst="rect">
              <a:avLst/>
            </a:prstGeom>
          </p:spPr>
        </p:pic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20F6C8B6-534F-D543-C914-263DBDBF5D9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751612" y="4166193"/>
            <a:ext cx="3743489" cy="86095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BA2835E5-8C33-4A3D-276D-EBE4B1C3F4A3}"/>
              </a:ext>
            </a:extLst>
          </p:cNvPr>
          <p:cNvGrpSpPr/>
          <p:nvPr/>
        </p:nvGrpSpPr>
        <p:grpSpPr>
          <a:xfrm>
            <a:off x="349728" y="4163707"/>
            <a:ext cx="808287" cy="826206"/>
            <a:chOff x="5827319" y="2975790"/>
            <a:chExt cx="865312" cy="86531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0FACC25-FF87-5465-5780-F81592B9B139}"/>
                </a:ext>
              </a:extLst>
            </p:cNvPr>
            <p:cNvSpPr/>
            <p:nvPr/>
          </p:nvSpPr>
          <p:spPr>
            <a:xfrm>
              <a:off x="5863975" y="3012446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29389A20-5C9A-1B89-87E0-B63F08E2E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7319" y="2975790"/>
              <a:ext cx="865312" cy="865312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73F82ABA-CA1D-138D-0F02-9FC1081F78C3}"/>
              </a:ext>
            </a:extLst>
          </p:cNvPr>
          <p:cNvSpPr txBox="1"/>
          <p:nvPr/>
        </p:nvSpPr>
        <p:spPr>
          <a:xfrm>
            <a:off x="-111144" y="1917429"/>
            <a:ext cx="4451415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218565" lvl="2">
              <a:defRPr/>
            </a:pPr>
            <a:r>
              <a:rPr lang="en-US" sz="1500" dirty="0" err="1">
                <a:solidFill>
                  <a:srgbClr val="254776"/>
                </a:solidFill>
                <a:latin typeface="Arial"/>
                <a:cs typeface="Arial"/>
              </a:rPr>
              <a:t>Formalizar</a:t>
            </a:r>
            <a:r>
              <a:rPr lang="en-US" sz="1500" dirty="0">
                <a:solidFill>
                  <a:srgbClr val="254776"/>
                </a:solidFill>
                <a:latin typeface="Arial"/>
                <a:cs typeface="Arial"/>
              </a:rPr>
              <a:t> y </a:t>
            </a:r>
            <a:r>
              <a:rPr lang="en-US" sz="1500" dirty="0" err="1">
                <a:solidFill>
                  <a:srgbClr val="254776"/>
                </a:solidFill>
                <a:latin typeface="Arial"/>
                <a:cs typeface="Arial"/>
              </a:rPr>
              <a:t>fortalecer</a:t>
            </a:r>
            <a:r>
              <a:rPr lang="en-US" sz="15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500" dirty="0" err="1">
                <a:solidFill>
                  <a:srgbClr val="254776"/>
                </a:solidFill>
                <a:latin typeface="Arial"/>
                <a:cs typeface="Arial"/>
              </a:rPr>
              <a:t>los</a:t>
            </a:r>
            <a:r>
              <a:rPr lang="en-US" sz="15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500" dirty="0" err="1">
                <a:solidFill>
                  <a:srgbClr val="254776"/>
                </a:solidFill>
                <a:latin typeface="Arial"/>
                <a:cs typeface="Arial"/>
              </a:rPr>
              <a:t>sistemas</a:t>
            </a:r>
            <a:r>
              <a:rPr lang="en-US" sz="15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500" dirty="0" err="1">
                <a:solidFill>
                  <a:srgbClr val="254776"/>
                </a:solidFill>
                <a:latin typeface="Arial"/>
                <a:cs typeface="Arial"/>
              </a:rPr>
              <a:t>nacionales</a:t>
            </a:r>
            <a:r>
              <a:rPr lang="en-US" sz="1500" dirty="0">
                <a:solidFill>
                  <a:srgbClr val="254776"/>
                </a:solidFill>
                <a:latin typeface="Arial"/>
                <a:cs typeface="Arial"/>
              </a:rPr>
              <a:t> (y locales) de </a:t>
            </a:r>
            <a:r>
              <a:rPr lang="en-US" sz="1500" dirty="0" err="1">
                <a:solidFill>
                  <a:srgbClr val="254776"/>
                </a:solidFill>
                <a:latin typeface="Arial"/>
                <a:cs typeface="Arial"/>
              </a:rPr>
              <a:t>apoyo</a:t>
            </a:r>
            <a:r>
              <a:rPr lang="en-US" sz="1500" dirty="0">
                <a:solidFill>
                  <a:srgbClr val="254776"/>
                </a:solidFill>
                <a:latin typeface="Arial"/>
                <a:cs typeface="Arial"/>
              </a:rPr>
              <a:t> a la </a:t>
            </a:r>
            <a:r>
              <a:rPr lang="en-US" sz="1500" dirty="0" err="1">
                <a:solidFill>
                  <a:srgbClr val="254776"/>
                </a:solidFill>
                <a:latin typeface="Arial"/>
                <a:cs typeface="Arial"/>
              </a:rPr>
              <a:t>evidencia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396365" lvl="2">
              <a:defRPr/>
            </a:pPr>
            <a:endParaRPr lang="en-US" sz="1500" dirty="0">
              <a:solidFill>
                <a:srgbClr val="254776"/>
              </a:solidFill>
              <a:cs typeface="Arial" panose="020B060402020202020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8173EBD-10F5-7B4E-05AA-35714596C85E}"/>
              </a:ext>
            </a:extLst>
          </p:cNvPr>
          <p:cNvSpPr txBox="1"/>
          <p:nvPr/>
        </p:nvSpPr>
        <p:spPr>
          <a:xfrm>
            <a:off x="-126898" y="3170717"/>
            <a:ext cx="4583899" cy="553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218565" lvl="2">
              <a:defRPr/>
            </a:pPr>
            <a:r>
              <a:rPr lang="en-US" sz="1500" dirty="0" err="1">
                <a:solidFill>
                  <a:srgbClr val="254776"/>
                </a:solidFill>
                <a:cs typeface="Arial"/>
              </a:rPr>
              <a:t>Mejorar</a:t>
            </a:r>
            <a:r>
              <a:rPr lang="en-US" sz="1500" dirty="0">
                <a:solidFill>
                  <a:srgbClr val="254776"/>
                </a:solidFill>
                <a:cs typeface="Arial"/>
              </a:rPr>
              <a:t> e </a:t>
            </a:r>
            <a:r>
              <a:rPr lang="en-US" sz="1500" dirty="0" err="1">
                <a:solidFill>
                  <a:srgbClr val="254776"/>
                </a:solidFill>
                <a:cs typeface="Arial"/>
              </a:rPr>
              <a:t>impulsar</a:t>
            </a:r>
            <a:r>
              <a:rPr lang="en-US" sz="1500" dirty="0">
                <a:solidFill>
                  <a:srgbClr val="254776"/>
                </a:solidFill>
                <a:cs typeface="Arial"/>
              </a:rPr>
              <a:t> la </a:t>
            </a:r>
            <a:r>
              <a:rPr lang="en-US" sz="1500" dirty="0" err="1">
                <a:solidFill>
                  <a:srgbClr val="254776"/>
                </a:solidFill>
                <a:cs typeface="Arial"/>
              </a:rPr>
              <a:t>arquitectura</a:t>
            </a:r>
            <a:r>
              <a:rPr lang="en-US" sz="1500" dirty="0">
                <a:solidFill>
                  <a:srgbClr val="254776"/>
                </a:solidFill>
                <a:cs typeface="Arial"/>
              </a:rPr>
              <a:t> global de </a:t>
            </a:r>
            <a:r>
              <a:rPr lang="en-US" sz="1500" dirty="0" err="1">
                <a:solidFill>
                  <a:srgbClr val="254776"/>
                </a:solidFill>
                <a:cs typeface="Arial"/>
              </a:rPr>
              <a:t>evidencia</a:t>
            </a:r>
            <a:endParaRPr lang="en-US" sz="1500" dirty="0">
              <a:solidFill>
                <a:srgbClr val="254776"/>
              </a:solidFill>
              <a:cs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72D3E86-8918-9DED-F178-68DA84A5AA3C}"/>
              </a:ext>
            </a:extLst>
          </p:cNvPr>
          <p:cNvSpPr txBox="1"/>
          <p:nvPr/>
        </p:nvSpPr>
        <p:spPr>
          <a:xfrm>
            <a:off x="-223920" y="4319669"/>
            <a:ext cx="4248000" cy="553998"/>
          </a:xfrm>
          <a:prstGeom prst="rect">
            <a:avLst/>
          </a:prstGeom>
          <a:noFill/>
        </p:spPr>
        <p:txBody>
          <a:bodyPr wrap="square" lIns="0" tIns="45720" rIns="0" bIns="45720" anchor="t">
            <a:spAutoFit/>
          </a:bodyPr>
          <a:lstStyle/>
          <a:p>
            <a:pPr marL="1396365" lvl="2">
              <a:defRPr/>
            </a:pPr>
            <a:r>
              <a:rPr lang="en-US" sz="1500" dirty="0">
                <a:solidFill>
                  <a:srgbClr val="254776"/>
                </a:solidFill>
                <a:latin typeface="Arial"/>
                <a:cs typeface="Arial"/>
              </a:rPr>
              <a:t>Poner la </a:t>
            </a:r>
            <a:r>
              <a:rPr lang="en-US" sz="1500" dirty="0" err="1">
                <a:solidFill>
                  <a:srgbClr val="254776"/>
                </a:solidFill>
                <a:latin typeface="Arial"/>
                <a:cs typeface="Arial"/>
              </a:rPr>
              <a:t>evidencia</a:t>
            </a:r>
            <a:r>
              <a:rPr lang="en-US" sz="1500" dirty="0">
                <a:solidFill>
                  <a:srgbClr val="254776"/>
                </a:solidFill>
                <a:latin typeface="Arial"/>
                <a:cs typeface="Arial"/>
              </a:rPr>
              <a:t> en </a:t>
            </a:r>
            <a:r>
              <a:rPr lang="en-US" sz="1500" dirty="0" err="1">
                <a:solidFill>
                  <a:srgbClr val="254776"/>
                </a:solidFill>
                <a:latin typeface="Arial"/>
                <a:cs typeface="Arial"/>
              </a:rPr>
              <a:t>el</a:t>
            </a:r>
            <a:r>
              <a:rPr lang="en-US" sz="15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500" dirty="0" err="1">
                <a:solidFill>
                  <a:srgbClr val="254776"/>
                </a:solidFill>
                <a:latin typeface="Arial"/>
                <a:cs typeface="Arial"/>
              </a:rPr>
              <a:t>centro</a:t>
            </a:r>
            <a:endParaRPr lang="es-ES" sz="1500" dirty="0"/>
          </a:p>
          <a:p>
            <a:pPr marL="1396365" lvl="2">
              <a:defRPr/>
            </a:pPr>
            <a:r>
              <a:rPr lang="en-US" sz="1500" dirty="0">
                <a:solidFill>
                  <a:srgbClr val="254776"/>
                </a:solidFill>
                <a:latin typeface="Arial"/>
                <a:cs typeface="Arial"/>
              </a:rPr>
              <a:t>de la </a:t>
            </a:r>
            <a:r>
              <a:rPr lang="en-US" sz="1500" dirty="0" err="1">
                <a:solidFill>
                  <a:srgbClr val="254776"/>
                </a:solidFill>
                <a:latin typeface="Arial"/>
                <a:cs typeface="Arial"/>
              </a:rPr>
              <a:t>cotidianidad</a:t>
            </a:r>
            <a:endParaRPr lang="en-US" sz="1500" dirty="0">
              <a:solidFill>
                <a:srgbClr val="254776"/>
              </a:solidFill>
              <a:latin typeface="Arial"/>
              <a:cs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EAF5697-0025-BAC3-B404-CE47F641DDAB}"/>
              </a:ext>
            </a:extLst>
          </p:cNvPr>
          <p:cNvSpPr txBox="1"/>
          <p:nvPr/>
        </p:nvSpPr>
        <p:spPr>
          <a:xfrm>
            <a:off x="4626047" y="1869835"/>
            <a:ext cx="7534808" cy="12464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CA" sz="1500" dirty="0" err="1">
                <a:latin typeface="Arial"/>
                <a:ea typeface="Times New Roman" panose="02020603050405020304" pitchFamily="18" charset="0"/>
                <a:cs typeface="Arial"/>
              </a:rPr>
              <a:t>Seguir</a:t>
            </a:r>
            <a:r>
              <a:rPr lang="en-CA" sz="1500" dirty="0">
                <a:latin typeface="Arial"/>
                <a:ea typeface="Times New Roman" panose="02020603050405020304" pitchFamily="18" charset="0"/>
                <a:cs typeface="Arial"/>
              </a:rPr>
              <a:t> </a:t>
            </a:r>
            <a:r>
              <a:rPr lang="en-CA" sz="1500" dirty="0" err="1">
                <a:latin typeface="Arial"/>
                <a:ea typeface="Times New Roman" panose="02020603050405020304" pitchFamily="18" charset="0"/>
                <a:cs typeface="Arial"/>
              </a:rPr>
              <a:t>abogando</a:t>
            </a:r>
            <a:r>
              <a:rPr lang="en-CA" sz="15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 </a:t>
            </a:r>
            <a:r>
              <a:rPr lang="en-CA" sz="1500" dirty="0" err="1">
                <a:latin typeface="Arial"/>
                <a:ea typeface="Times New Roman" panose="02020603050405020304" pitchFamily="18" charset="0"/>
                <a:cs typeface="Arial"/>
              </a:rPr>
              <a:t>por</a:t>
            </a:r>
            <a:r>
              <a:rPr lang="en-CA" sz="1500" dirty="0">
                <a:latin typeface="Arial"/>
                <a:ea typeface="Times New Roman" panose="02020603050405020304" pitchFamily="18" charset="0"/>
                <a:cs typeface="Arial"/>
              </a:rPr>
              <a:t> la </a:t>
            </a:r>
            <a:r>
              <a:rPr lang="en-CA" sz="1500" dirty="0" err="1">
                <a:latin typeface="Arial"/>
                <a:ea typeface="Times New Roman" panose="02020603050405020304" pitchFamily="18" charset="0"/>
                <a:cs typeface="Arial"/>
              </a:rPr>
              <a:t>formalización</a:t>
            </a:r>
            <a:r>
              <a:rPr lang="en-CA" sz="15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 </a:t>
            </a:r>
            <a:r>
              <a:rPr lang="en-CA" sz="1500" dirty="0">
                <a:latin typeface="Arial"/>
                <a:ea typeface="Times New Roman" panose="02020603050405020304" pitchFamily="18" charset="0"/>
                <a:cs typeface="Arial"/>
              </a:rPr>
              <a:t>y </a:t>
            </a:r>
            <a:r>
              <a:rPr lang="en-CA" sz="1500" dirty="0" err="1">
                <a:latin typeface="Arial"/>
                <a:ea typeface="Times New Roman" panose="02020603050405020304" pitchFamily="18" charset="0"/>
                <a:cs typeface="Arial"/>
              </a:rPr>
              <a:t>fortalecimiento</a:t>
            </a:r>
            <a:r>
              <a:rPr lang="en-CA" sz="1500" dirty="0">
                <a:latin typeface="Arial"/>
                <a:ea typeface="Times New Roman" panose="02020603050405020304" pitchFamily="18" charset="0"/>
                <a:cs typeface="Arial"/>
              </a:rPr>
              <a:t> de </a:t>
            </a:r>
            <a:r>
              <a:rPr lang="en-CA" sz="1500" dirty="0" err="1">
                <a:latin typeface="Arial"/>
                <a:ea typeface="Times New Roman" panose="02020603050405020304" pitchFamily="18" charset="0"/>
                <a:cs typeface="Arial"/>
              </a:rPr>
              <a:t>los</a:t>
            </a:r>
            <a:r>
              <a:rPr lang="en-CA" sz="1500" dirty="0">
                <a:latin typeface="Arial"/>
                <a:ea typeface="Times New Roman" panose="02020603050405020304" pitchFamily="18" charset="0"/>
                <a:cs typeface="Arial"/>
              </a:rPr>
              <a:t> </a:t>
            </a:r>
            <a:r>
              <a:rPr lang="en-CA" sz="1500" dirty="0" err="1">
                <a:latin typeface="Arial"/>
                <a:ea typeface="Times New Roman" panose="02020603050405020304" pitchFamily="18" charset="0"/>
                <a:cs typeface="Arial"/>
              </a:rPr>
              <a:t>sistemas</a:t>
            </a:r>
            <a:r>
              <a:rPr lang="en-CA" sz="1500" dirty="0">
                <a:latin typeface="Arial"/>
                <a:ea typeface="Times New Roman" panose="02020603050405020304" pitchFamily="18" charset="0"/>
                <a:cs typeface="Arial"/>
              </a:rPr>
              <a:t> </a:t>
            </a:r>
            <a:r>
              <a:rPr lang="en-CA" sz="1500" dirty="0" err="1">
                <a:latin typeface="Arial"/>
                <a:ea typeface="Times New Roman" panose="02020603050405020304" pitchFamily="18" charset="0"/>
                <a:cs typeface="Arial"/>
              </a:rPr>
              <a:t>nacionales</a:t>
            </a:r>
            <a:r>
              <a:rPr lang="en-CA" sz="1500" dirty="0">
                <a:latin typeface="Arial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1500" dirty="0">
                <a:latin typeface="Arial"/>
                <a:ea typeface="Times New Roman" panose="02020603050405020304" pitchFamily="18" charset="0"/>
                <a:cs typeface="Arial"/>
              </a:rPr>
              <a:t>(y locales) de </a:t>
            </a:r>
            <a:r>
              <a:rPr lang="en-US" sz="1500" dirty="0" err="1">
                <a:latin typeface="Arial"/>
                <a:ea typeface="Times New Roman" panose="02020603050405020304" pitchFamily="18" charset="0"/>
                <a:cs typeface="Arial"/>
              </a:rPr>
              <a:t>apoyo</a:t>
            </a:r>
            <a:r>
              <a:rPr lang="en-US" sz="1500" dirty="0">
                <a:latin typeface="Arial"/>
                <a:ea typeface="Times New Roman" panose="02020603050405020304" pitchFamily="18" charset="0"/>
                <a:cs typeface="Arial"/>
              </a:rPr>
              <a:t> a la </a:t>
            </a:r>
            <a:r>
              <a:rPr lang="en-US" sz="1500" dirty="0" err="1">
                <a:latin typeface="Arial"/>
                <a:ea typeface="Times New Roman" panose="02020603050405020304" pitchFamily="18" charset="0"/>
                <a:cs typeface="Arial"/>
              </a:rPr>
              <a:t>evidencia</a:t>
            </a:r>
            <a:r>
              <a:rPr lang="en-US" sz="1500" dirty="0">
                <a:latin typeface="Arial"/>
                <a:ea typeface="Times New Roman" panose="02020603050405020304" pitchFamily="18" charset="0"/>
                <a:cs typeface="Arial"/>
              </a:rPr>
              <a:t>,</a:t>
            </a:r>
            <a:r>
              <a:rPr lang="en-US" sz="15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1500" dirty="0" err="1">
                <a:latin typeface="Arial"/>
                <a:ea typeface="Times New Roman" panose="02020603050405020304" pitchFamily="18" charset="0"/>
                <a:cs typeface="Arial"/>
              </a:rPr>
              <a:t>incluyendo</a:t>
            </a:r>
            <a:r>
              <a:rPr lang="en-US" sz="15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1500" dirty="0" err="1">
                <a:latin typeface="Arial"/>
                <a:ea typeface="Times New Roman" panose="02020603050405020304" pitchFamily="18" charset="0"/>
                <a:cs typeface="Arial"/>
              </a:rPr>
              <a:t>los</a:t>
            </a:r>
            <a:r>
              <a:rPr lang="en-US" sz="1500" dirty="0">
                <a:latin typeface="Arial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1500" dirty="0" err="1">
                <a:latin typeface="Arial"/>
                <a:ea typeface="Times New Roman" panose="02020603050405020304" pitchFamily="18" charset="0"/>
                <a:cs typeface="Arial"/>
              </a:rPr>
              <a:t>compromisos</a:t>
            </a:r>
            <a:r>
              <a:rPr lang="en-US" sz="1500" dirty="0">
                <a:latin typeface="Arial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1500" dirty="0" err="1">
                <a:latin typeface="Arial"/>
                <a:ea typeface="Times New Roman" panose="02020603050405020304" pitchFamily="18" charset="0"/>
                <a:cs typeface="Arial"/>
              </a:rPr>
              <a:t>sostenidos</a:t>
            </a:r>
            <a:r>
              <a:rPr lang="en-US" sz="1500" dirty="0">
                <a:latin typeface="Arial"/>
                <a:ea typeface="Times New Roman" panose="02020603050405020304" pitchFamily="18" charset="0"/>
                <a:cs typeface="Arial"/>
              </a:rPr>
              <a:t> con </a:t>
            </a:r>
            <a:r>
              <a:rPr lang="en-US" sz="1500" dirty="0" err="1">
                <a:latin typeface="Arial"/>
                <a:ea typeface="Times New Roman" panose="02020603050405020304" pitchFamily="18" charset="0"/>
                <a:cs typeface="Arial"/>
              </a:rPr>
              <a:t>versiones</a:t>
            </a:r>
            <a:r>
              <a:rPr lang="en-US" sz="1500" dirty="0">
                <a:latin typeface="Arial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1500" dirty="0" err="1">
                <a:latin typeface="Arial"/>
                <a:ea typeface="Times New Roman" panose="02020603050405020304" pitchFamily="18" charset="0"/>
                <a:cs typeface="Arial"/>
              </a:rPr>
              <a:t>ampliadas</a:t>
            </a:r>
            <a:r>
              <a:rPr lang="en-US" sz="1500" dirty="0">
                <a:latin typeface="Arial"/>
                <a:ea typeface="Times New Roman" panose="02020603050405020304" pitchFamily="18" charset="0"/>
                <a:cs typeface="Arial"/>
              </a:rPr>
              <a:t> de </a:t>
            </a:r>
            <a:r>
              <a:rPr lang="en-US" sz="1500" dirty="0" err="1">
                <a:latin typeface="Arial"/>
                <a:ea typeface="Times New Roman" panose="02020603050405020304" pitchFamily="18" charset="0"/>
                <a:cs typeface="Arial"/>
              </a:rPr>
              <a:t>los</a:t>
            </a:r>
            <a:r>
              <a:rPr lang="en-US" sz="1500" dirty="0">
                <a:latin typeface="Arial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1500" dirty="0" err="1">
                <a:latin typeface="Arial"/>
                <a:ea typeface="Times New Roman" panose="02020603050405020304" pitchFamily="18" charset="0"/>
                <a:cs typeface="Arial"/>
              </a:rPr>
              <a:t>proyectos</a:t>
            </a:r>
            <a:r>
              <a:rPr lang="en-US" sz="1500" dirty="0">
                <a:latin typeface="Arial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1500" dirty="0" err="1">
                <a:latin typeface="Arial"/>
                <a:ea typeface="Times New Roman" panose="02020603050405020304" pitchFamily="18" charset="0"/>
                <a:cs typeface="Arial"/>
              </a:rPr>
              <a:t>piloto</a:t>
            </a:r>
            <a:r>
              <a:rPr lang="en-US" sz="1500" dirty="0">
                <a:latin typeface="Arial"/>
                <a:ea typeface="Times New Roman" panose="02020603050405020304" pitchFamily="18" charset="0"/>
                <a:cs typeface="Arial"/>
              </a:rPr>
              <a:t> de </a:t>
            </a:r>
            <a:r>
              <a:rPr lang="en-US" sz="1500" dirty="0" err="1">
                <a:latin typeface="Arial"/>
                <a:ea typeface="Times New Roman" panose="02020603050405020304" pitchFamily="18" charset="0"/>
                <a:cs typeface="Arial"/>
              </a:rPr>
              <a:t>apoyo</a:t>
            </a:r>
            <a:r>
              <a:rPr lang="en-US" sz="1500" dirty="0">
                <a:latin typeface="Arial"/>
                <a:ea typeface="Times New Roman" panose="02020603050405020304" pitchFamily="18" charset="0"/>
                <a:cs typeface="Arial"/>
              </a:rPr>
              <a:t> a la </a:t>
            </a:r>
            <a:r>
              <a:rPr lang="en-US" sz="1500" dirty="0" err="1">
                <a:latin typeface="Arial"/>
                <a:ea typeface="Times New Roman" panose="02020603050405020304" pitchFamily="18" charset="0"/>
                <a:cs typeface="Arial"/>
              </a:rPr>
              <a:t>evidencia</a:t>
            </a:r>
            <a:r>
              <a:rPr lang="en-US" sz="1500" dirty="0">
                <a:latin typeface="Arial"/>
                <a:ea typeface="Times New Roman" panose="02020603050405020304" pitchFamily="18" charset="0"/>
                <a:cs typeface="Arial"/>
              </a:rPr>
              <a:t> ultra </a:t>
            </a:r>
            <a:r>
              <a:rPr lang="en-US" sz="1500" dirty="0" err="1">
                <a:latin typeface="Arial"/>
                <a:ea typeface="Times New Roman" panose="02020603050405020304" pitchFamily="18" charset="0"/>
                <a:cs typeface="Arial"/>
              </a:rPr>
              <a:t>rápida</a:t>
            </a:r>
            <a:r>
              <a:rPr lang="en-US" sz="1500" dirty="0">
                <a:latin typeface="Arial"/>
                <a:ea typeface="Times New Roman" panose="02020603050405020304" pitchFamily="18" charset="0"/>
                <a:cs typeface="Arial"/>
              </a:rPr>
              <a:t> y </a:t>
            </a:r>
            <a:r>
              <a:rPr lang="en-US" sz="1500" dirty="0" err="1">
                <a:latin typeface="Arial"/>
                <a:ea typeface="Times New Roman" panose="02020603050405020304" pitchFamily="18" charset="0"/>
                <a:cs typeface="Arial"/>
              </a:rPr>
              <a:t>actuando</a:t>
            </a:r>
            <a:r>
              <a:rPr lang="en-US" sz="1500" dirty="0">
                <a:latin typeface="Arial"/>
                <a:ea typeface="Times New Roman" panose="02020603050405020304" pitchFamily="18" charset="0"/>
                <a:cs typeface="Arial"/>
              </a:rPr>
              <a:t> con </a:t>
            </a:r>
            <a:r>
              <a:rPr lang="en-US" sz="1500" dirty="0" err="1">
                <a:latin typeface="Arial"/>
                <a:ea typeface="Times New Roman" panose="02020603050405020304" pitchFamily="18" charset="0"/>
                <a:cs typeface="Arial"/>
              </a:rPr>
              <a:t>decisión</a:t>
            </a:r>
            <a:r>
              <a:rPr lang="en-US" sz="1500" dirty="0">
                <a:latin typeface="Arial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1500" dirty="0" err="1">
                <a:latin typeface="Arial"/>
                <a:ea typeface="Times New Roman" panose="02020603050405020304" pitchFamily="18" charset="0"/>
                <a:cs typeface="Arial"/>
              </a:rPr>
              <a:t>sobre</a:t>
            </a:r>
            <a:r>
              <a:rPr lang="en-US" sz="1500" dirty="0">
                <a:latin typeface="Arial"/>
                <a:ea typeface="Times New Roman" panose="02020603050405020304" pitchFamily="18" charset="0"/>
                <a:cs typeface="Arial"/>
              </a:rPr>
              <a:t> la base de </a:t>
            </a:r>
            <a:r>
              <a:rPr lang="en-US" sz="1500" dirty="0" err="1">
                <a:latin typeface="Arial"/>
                <a:ea typeface="Times New Roman" panose="02020603050405020304" pitchFamily="18" charset="0"/>
                <a:cs typeface="Arial"/>
              </a:rPr>
              <a:t>los</a:t>
            </a:r>
            <a:r>
              <a:rPr lang="en-US" sz="1500" dirty="0">
                <a:latin typeface="Arial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1500" dirty="0" err="1">
                <a:latin typeface="Arial"/>
                <a:ea typeface="Times New Roman" panose="02020603050405020304" pitchFamily="18" charset="0"/>
                <a:cs typeface="Arial"/>
              </a:rPr>
              <a:t>hallazgos</a:t>
            </a:r>
            <a:r>
              <a:rPr lang="en-US" sz="1500" dirty="0">
                <a:latin typeface="Arial"/>
                <a:ea typeface="Times New Roman" panose="02020603050405020304" pitchFamily="18" charset="0"/>
                <a:cs typeface="Arial"/>
              </a:rPr>
              <a:t> de las </a:t>
            </a:r>
            <a:r>
              <a:rPr lang="en-US" sz="1500" dirty="0" err="1">
                <a:latin typeface="Arial"/>
                <a:ea typeface="Times New Roman" panose="02020603050405020304" pitchFamily="18" charset="0"/>
                <a:cs typeface="Arial"/>
              </a:rPr>
              <a:t>evaluaciones</a:t>
            </a:r>
            <a:r>
              <a:rPr lang="en-US" sz="1500" dirty="0">
                <a:latin typeface="Arial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1500" dirty="0" err="1">
                <a:latin typeface="Arial"/>
                <a:ea typeface="Times New Roman" panose="02020603050405020304" pitchFamily="18" charset="0"/>
                <a:cs typeface="Arial"/>
              </a:rPr>
              <a:t>rápidas</a:t>
            </a:r>
            <a:r>
              <a:rPr lang="en-US" sz="15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1500" dirty="0">
                <a:latin typeface="Arial"/>
                <a:ea typeface="Times New Roman" panose="02020603050405020304" pitchFamily="18" charset="0"/>
                <a:cs typeface="Arial"/>
              </a:rPr>
              <a:t>de </a:t>
            </a:r>
            <a:r>
              <a:rPr lang="en-US" sz="1500" dirty="0" err="1">
                <a:latin typeface="Arial"/>
                <a:ea typeface="Times New Roman" panose="02020603050405020304" pitchFamily="18" charset="0"/>
                <a:cs typeface="Arial"/>
              </a:rPr>
              <a:t>los</a:t>
            </a:r>
            <a:r>
              <a:rPr lang="en-US" sz="1500" dirty="0">
                <a:latin typeface="Arial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1500" dirty="0" err="1">
                <a:latin typeface="Arial"/>
                <a:ea typeface="Times New Roman" panose="02020603050405020304" pitchFamily="18" charset="0"/>
                <a:cs typeface="Arial"/>
              </a:rPr>
              <a:t>sistemas</a:t>
            </a:r>
            <a:r>
              <a:rPr lang="en-US" sz="1500" dirty="0">
                <a:latin typeface="Arial"/>
                <a:ea typeface="Times New Roman" panose="02020603050405020304" pitchFamily="18" charset="0"/>
                <a:cs typeface="Arial"/>
              </a:rPr>
              <a:t> de </a:t>
            </a:r>
            <a:r>
              <a:rPr lang="en-US" sz="1500" dirty="0" err="1">
                <a:latin typeface="Arial"/>
                <a:ea typeface="Times New Roman" panose="02020603050405020304" pitchFamily="18" charset="0"/>
                <a:cs typeface="Arial"/>
              </a:rPr>
              <a:t>apoyo</a:t>
            </a:r>
            <a:r>
              <a:rPr lang="en-US" sz="1500" dirty="0">
                <a:latin typeface="Arial"/>
                <a:ea typeface="Times New Roman" panose="02020603050405020304" pitchFamily="18" charset="0"/>
                <a:cs typeface="Arial"/>
              </a:rPr>
              <a:t> a la </a:t>
            </a:r>
            <a:r>
              <a:rPr lang="en-US" sz="1500" dirty="0" err="1">
                <a:latin typeface="Arial"/>
                <a:ea typeface="Times New Roman" panose="02020603050405020304" pitchFamily="18" charset="0"/>
                <a:cs typeface="Arial"/>
              </a:rPr>
              <a:t>evidencia</a:t>
            </a:r>
            <a:endParaRPr lang="en-CA" sz="1500" dirty="0" err="1">
              <a:effectLst/>
              <a:latin typeface="Arial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C61E3ED-9315-4766-49AB-6B769AFA2719}"/>
              </a:ext>
            </a:extLst>
          </p:cNvPr>
          <p:cNvSpPr txBox="1"/>
          <p:nvPr/>
        </p:nvSpPr>
        <p:spPr>
          <a:xfrm>
            <a:off x="4626049" y="3068705"/>
            <a:ext cx="7508366" cy="12464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CO" sz="1500" noProof="0" dirty="0">
                <a:latin typeface="Arial"/>
                <a:ea typeface="Times New Roman" panose="02020603050405020304" pitchFamily="18" charset="0"/>
                <a:cs typeface="Arial"/>
              </a:rPr>
              <a:t>Ayudar</a:t>
            </a:r>
            <a:r>
              <a:rPr lang="es-CO" sz="1500" noProof="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 </a:t>
            </a:r>
            <a:r>
              <a:rPr lang="es-CO" sz="1500" noProof="0" dirty="0">
                <a:latin typeface="Arial"/>
                <a:ea typeface="Times New Roman" panose="02020603050405020304" pitchFamily="18" charset="0"/>
                <a:cs typeface="Arial"/>
              </a:rPr>
              <a:t>a crear</a:t>
            </a:r>
            <a:r>
              <a:rPr lang="es-CO" sz="1500" noProof="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 </a:t>
            </a:r>
            <a:r>
              <a:rPr lang="es-CO" sz="1500" noProof="0" dirty="0">
                <a:latin typeface="Arial"/>
                <a:ea typeface="Times New Roman" panose="02020603050405020304" pitchFamily="18" charset="0"/>
                <a:cs typeface="Arial"/>
              </a:rPr>
              <a:t>la Infraestructura Colaborativa de Síntesis de Evidencia </a:t>
            </a:r>
            <a:r>
              <a:rPr lang="es-CO" sz="1500" noProof="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(ESIC), </a:t>
            </a:r>
            <a:r>
              <a:rPr lang="es-CO" sz="1500" noProof="0" dirty="0">
                <a:latin typeface="Arial"/>
                <a:ea typeface="Times New Roman" panose="02020603050405020304" pitchFamily="18" charset="0"/>
                <a:cs typeface="Arial"/>
              </a:rPr>
              <a:t>incluyendo el</a:t>
            </a:r>
            <a:r>
              <a:rPr lang="es-CO" sz="1500" noProof="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 </a:t>
            </a:r>
            <a:r>
              <a:rPr lang="es-CO" sz="1500" noProof="0" dirty="0">
                <a:latin typeface="Arial"/>
                <a:ea typeface="Times New Roman" panose="02020603050405020304" pitchFamily="18" charset="0"/>
                <a:cs typeface="Arial"/>
              </a:rPr>
              <a:t>seguimiento del </a:t>
            </a:r>
            <a:r>
              <a:rPr lang="es-CO" sz="1500" noProof="0" dirty="0">
                <a:latin typeface="Arial"/>
                <a:ea typeface="Times New Roman" panose="02020603050405020304" pitchFamily="18" charset="0"/>
                <a:cs typeface="Arial"/>
                <a:hlinkClick r:id="rId8"/>
              </a:rPr>
              <a:t>proceso de planificación</a:t>
            </a:r>
            <a:r>
              <a:rPr lang="es-CO" sz="1500" noProof="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, </a:t>
            </a:r>
            <a:r>
              <a:rPr lang="es-CO" sz="1500" noProof="0" dirty="0">
                <a:latin typeface="Arial"/>
                <a:ea typeface="Times New Roman" panose="02020603050405020304" pitchFamily="18" charset="0"/>
                <a:cs typeface="Arial"/>
              </a:rPr>
              <a:t>proporcionar retroalimentación</a:t>
            </a:r>
            <a:r>
              <a:rPr lang="es-CO" sz="1500" noProof="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 </a:t>
            </a:r>
            <a:r>
              <a:rPr lang="es-CO" sz="1500" noProof="0" dirty="0">
                <a:latin typeface="Arial"/>
                <a:ea typeface="Times New Roman" panose="02020603050405020304" pitchFamily="18" charset="0"/>
                <a:cs typeface="Arial"/>
              </a:rPr>
              <a:t>durante los períodos de consulta</a:t>
            </a:r>
            <a:r>
              <a:rPr lang="es-CO" sz="1500" noProof="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, </a:t>
            </a:r>
            <a:r>
              <a:rPr lang="es-CO" sz="1500" noProof="0" dirty="0">
                <a:latin typeface="Arial"/>
                <a:ea typeface="Times New Roman" panose="02020603050405020304" pitchFamily="18" charset="0"/>
                <a:cs typeface="Arial"/>
              </a:rPr>
              <a:t>animar a los financiadores y otros "interesados"</a:t>
            </a:r>
            <a:r>
              <a:rPr lang="es-CO" sz="1500" noProof="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 </a:t>
            </a:r>
            <a:r>
              <a:rPr lang="es-CO" sz="1500" noProof="0" dirty="0">
                <a:latin typeface="Arial"/>
                <a:ea typeface="Times New Roman" panose="02020603050405020304" pitchFamily="18" charset="0"/>
                <a:cs typeface="Arial"/>
              </a:rPr>
              <a:t>en su país a participar y responder a las convocatorias de financiación</a:t>
            </a:r>
            <a:endParaRPr lang="es-CO" sz="1500" noProof="0" dirty="0">
              <a:effectLst/>
              <a:latin typeface="Arial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DEBBAC0-0217-BAC4-2AD4-5C4E6598F862}"/>
              </a:ext>
            </a:extLst>
          </p:cNvPr>
          <p:cNvSpPr txBox="1"/>
          <p:nvPr/>
        </p:nvSpPr>
        <p:spPr>
          <a:xfrm>
            <a:off x="4599609" y="4238591"/>
            <a:ext cx="7508366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CA" sz="1500" dirty="0" err="1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Apoyar</a:t>
            </a:r>
            <a:r>
              <a:rPr lang="en-CA" sz="1500" dirty="0">
                <a:effectLst/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 </a:t>
            </a:r>
            <a:r>
              <a:rPr lang="en-CA" sz="1500" dirty="0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a las ONG que </a:t>
            </a:r>
            <a:r>
              <a:rPr lang="en-CA" sz="1500" dirty="0" err="1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prestan</a:t>
            </a:r>
            <a:r>
              <a:rPr lang="en-CA" sz="1500" dirty="0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 </a:t>
            </a:r>
            <a:r>
              <a:rPr lang="en-CA" sz="1500" dirty="0" err="1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servicios</a:t>
            </a:r>
            <a:r>
              <a:rPr lang="en-CA" sz="1500" dirty="0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 a </a:t>
            </a:r>
            <a:r>
              <a:rPr lang="en-CA" sz="1500" dirty="0" err="1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los</a:t>
            </a:r>
            <a:r>
              <a:rPr lang="en-CA" sz="1500" dirty="0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 </a:t>
            </a:r>
            <a:r>
              <a:rPr lang="en-CA" sz="1500" dirty="0" err="1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ciudadanos</a:t>
            </a:r>
            <a:r>
              <a:rPr lang="en-CA" sz="1500" dirty="0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 y </a:t>
            </a:r>
            <a:r>
              <a:rPr lang="en-CA" sz="1500" dirty="0" err="1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los</a:t>
            </a:r>
            <a:r>
              <a:rPr lang="en-CA" sz="1500" dirty="0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 </a:t>
            </a:r>
            <a:r>
              <a:rPr lang="en-CA" sz="1500" dirty="0" err="1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líderes</a:t>
            </a:r>
            <a:r>
              <a:rPr lang="en-CA" sz="1500" dirty="0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  </a:t>
            </a:r>
            <a:r>
              <a:rPr lang="en-CA" sz="1500" dirty="0" err="1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ciudadanos</a:t>
            </a:r>
            <a:r>
              <a:rPr lang="en-CA" sz="1500" dirty="0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 para que se </a:t>
            </a:r>
            <a:r>
              <a:rPr lang="en-CA" sz="1500" dirty="0" err="1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conviertan</a:t>
            </a:r>
            <a:r>
              <a:rPr lang="en-CA" sz="1500" dirty="0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 </a:t>
            </a:r>
            <a:r>
              <a:rPr lang="en-CA" sz="1500" dirty="0" err="1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en</a:t>
            </a:r>
            <a:r>
              <a:rPr lang="en-CA" sz="1500" dirty="0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 </a:t>
            </a:r>
            <a:r>
              <a:rPr lang="en-CA" sz="1500" dirty="0" err="1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contribuyentes</a:t>
            </a:r>
            <a:r>
              <a:rPr lang="en-CA" sz="1500" dirty="0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 </a:t>
            </a:r>
            <a:r>
              <a:rPr lang="en-CA" sz="1500" dirty="0" err="1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activos</a:t>
            </a:r>
            <a:r>
              <a:rPr lang="en-CA" sz="1500" dirty="0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 a </a:t>
            </a:r>
            <a:r>
              <a:rPr lang="en-CA" sz="1500" dirty="0" err="1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los</a:t>
            </a:r>
            <a:r>
              <a:rPr lang="en-CA" sz="1500" dirty="0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 </a:t>
            </a:r>
            <a:r>
              <a:rPr lang="en-CA" sz="1500" dirty="0" err="1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sistemas</a:t>
            </a:r>
            <a:r>
              <a:rPr lang="en-CA" sz="1500" dirty="0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 de </a:t>
            </a:r>
            <a:r>
              <a:rPr lang="en-CA" sz="1500" dirty="0" err="1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apoyo</a:t>
            </a:r>
            <a:r>
              <a:rPr lang="en-CA" sz="1500" dirty="0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 a la </a:t>
            </a:r>
            <a:r>
              <a:rPr lang="en-CA" sz="1500" dirty="0" err="1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evidencia</a:t>
            </a:r>
            <a:r>
              <a:rPr lang="en-CA" sz="1500" dirty="0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 </a:t>
            </a:r>
            <a:r>
              <a:rPr lang="en-CA" sz="1500" dirty="0" err="1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en</a:t>
            </a:r>
            <a:r>
              <a:rPr lang="en-CA" sz="1500" dirty="0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 </a:t>
            </a:r>
            <a:r>
              <a:rPr lang="en-CA" sz="1500" dirty="0" err="1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su</a:t>
            </a:r>
            <a:r>
              <a:rPr lang="en-CA" sz="1500" dirty="0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 </a:t>
            </a:r>
            <a:r>
              <a:rPr lang="en-CA" sz="1500" dirty="0" err="1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país</a:t>
            </a:r>
            <a:r>
              <a:rPr lang="en-CA" sz="1500" dirty="0">
                <a:effectLst/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,</a:t>
            </a:r>
            <a:r>
              <a:rPr lang="en-CA" sz="1500" dirty="0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 al </a:t>
            </a:r>
            <a:r>
              <a:rPr lang="en-CA" sz="1500" dirty="0" err="1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proceso</a:t>
            </a:r>
            <a:r>
              <a:rPr lang="en-CA" sz="1500" dirty="0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 de </a:t>
            </a:r>
            <a:r>
              <a:rPr lang="en-CA" sz="1500" dirty="0" err="1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planificación</a:t>
            </a:r>
            <a:r>
              <a:rPr lang="en-CA" sz="1500" dirty="0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 de ESIC y a lo que se </a:t>
            </a:r>
            <a:r>
              <a:rPr lang="en-CA" sz="1500" dirty="0" err="1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crea</a:t>
            </a:r>
            <a:r>
              <a:rPr lang="en-CA" sz="1500" dirty="0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 </a:t>
            </a:r>
            <a:r>
              <a:rPr lang="en-CA" sz="1500" dirty="0" err="1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como</a:t>
            </a:r>
            <a:r>
              <a:rPr lang="en-CA" sz="1500" dirty="0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 </a:t>
            </a:r>
            <a:r>
              <a:rPr lang="en-CA" sz="1500" dirty="0" err="1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resultado</a:t>
            </a:r>
            <a:r>
              <a:rPr lang="en-CA" sz="1500" dirty="0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 de </a:t>
            </a:r>
            <a:r>
              <a:rPr lang="en-CA" sz="1500" dirty="0" err="1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este</a:t>
            </a:r>
            <a:r>
              <a:rPr lang="en-CA" sz="1500" dirty="0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 </a:t>
            </a:r>
            <a:r>
              <a:rPr lang="en-CA" sz="1500" dirty="0" err="1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proceso</a:t>
            </a:r>
            <a:r>
              <a:rPr lang="en-CA" sz="1500" dirty="0">
                <a:effectLst/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, </a:t>
            </a:r>
            <a:r>
              <a:rPr lang="en-CA" sz="1500" dirty="0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y a </a:t>
            </a:r>
            <a:r>
              <a:rPr lang="en-CA" sz="1500" dirty="0" err="1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los</a:t>
            </a:r>
            <a:r>
              <a:rPr lang="en-CA" sz="1500" dirty="0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 </a:t>
            </a:r>
            <a:r>
              <a:rPr lang="en-CA" sz="1500" dirty="0" err="1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esfuerzos</a:t>
            </a:r>
            <a:r>
              <a:rPr lang="en-CA" sz="1500" dirty="0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 </a:t>
            </a:r>
            <a:r>
              <a:rPr lang="en-CA" sz="1500" dirty="0" err="1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en</a:t>
            </a:r>
            <a:r>
              <a:rPr lang="en-CA" sz="1500" dirty="0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 </a:t>
            </a:r>
            <a:r>
              <a:rPr lang="en-CA" sz="1500" dirty="0" err="1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curso</a:t>
            </a:r>
            <a:r>
              <a:rPr lang="en-CA" sz="1500" dirty="0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 para </a:t>
            </a:r>
            <a:r>
              <a:rPr lang="en-CA" sz="1500" dirty="0" err="1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poner</a:t>
            </a:r>
            <a:r>
              <a:rPr lang="en-CA" sz="1500" dirty="0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 la </a:t>
            </a:r>
            <a:r>
              <a:rPr lang="en-CA" sz="1500" dirty="0" err="1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evidencia</a:t>
            </a:r>
            <a:r>
              <a:rPr lang="en-CA" sz="1500" dirty="0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 </a:t>
            </a:r>
            <a:r>
              <a:rPr lang="en-CA" sz="1500" dirty="0" err="1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en</a:t>
            </a:r>
            <a:r>
              <a:rPr lang="en-CA" sz="1500" dirty="0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 </a:t>
            </a:r>
            <a:r>
              <a:rPr lang="en-CA" sz="1500" dirty="0" err="1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el</a:t>
            </a:r>
            <a:r>
              <a:rPr lang="en-CA" sz="1500" dirty="0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 </a:t>
            </a:r>
            <a:r>
              <a:rPr lang="en-CA" sz="1500" dirty="0" err="1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centro</a:t>
            </a:r>
            <a:r>
              <a:rPr lang="en-CA" sz="1500" dirty="0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 de la </a:t>
            </a:r>
            <a:r>
              <a:rPr lang="en-CA" sz="1500" dirty="0" err="1">
                <a:latin typeface="Arial"/>
                <a:ea typeface="Times New Roman" panose="02020603050405020304" pitchFamily="18" charset="0"/>
                <a:cs typeface="Arial"/>
                <a:sym typeface="Wingdings" pitchFamily="2" charset="2"/>
              </a:rPr>
              <a:t>cotidianidad</a:t>
            </a:r>
            <a:endParaRPr lang="en-CA" sz="1500" dirty="0">
              <a:latin typeface="Arial"/>
              <a:ea typeface="Times New Roman" panose="02020603050405020304" pitchFamily="18" charset="0"/>
              <a:cs typeface="Arial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CA" sz="1500" dirty="0">
              <a:latin typeface="Arial"/>
              <a:ea typeface="Times New Roman" panose="020206030504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3906623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0A3FEE-4E95-40F5-A7D2-D696DE35F0EF}">
  <ds:schemaRefs>
    <ds:schemaRef ds:uri="0408fcbc-2e10-4461-bee0-724c01b46ae9"/>
    <ds:schemaRef ds:uri="599eec1d-e27c-4128-92a4-19001b8afe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69483B2-BEB8-41F2-8FEC-E8F0D26003C6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dcmitype/"/>
    <ds:schemaRef ds:uri="0408fcbc-2e10-4461-bee0-724c01b46ae9"/>
    <ds:schemaRef ds:uri="599eec1d-e27c-4128-92a4-19001b8afe14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283</Words>
  <Application>Microsoft Macintosh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Conclusión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859</cp:revision>
  <cp:lastPrinted>2023-05-24T15:22:34Z</cp:lastPrinted>
  <dcterms:created xsi:type="dcterms:W3CDTF">2017-04-21T15:41:45Z</dcterms:created>
  <dcterms:modified xsi:type="dcterms:W3CDTF">2025-02-28T12:52:05Z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