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2031" r:id="rId7"/>
    <p:sldId id="2029" r:id="rId8"/>
    <p:sldId id="2040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ESIC planning process is adopting a collective-impact approach, starting with agreement on a common agenda for the needed infrastructure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 [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WT investment of £45M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</a:rPr>
              <a:t>Demand-side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engagement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2) Platforms for data sharing and reusing; </a:t>
            </a:r>
            <a:b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&amp; responsible use of AI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WT investment of £10M in AI]</a:t>
            </a:r>
            <a:r>
              <a:rPr lang="en-US" sz="135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Methods and process innovation; 5) Capacity sharing</a:t>
            </a:r>
            <a:endParaRPr lang="en-CA" sz="135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Living evidence syntheses (LESs)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about accelerating progress towards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the SDGs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UKRI investment 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of 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£11.5M</a:t>
            </a:r>
            <a:r>
              <a:rPr lang="en-US" sz="135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will also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target</a:t>
            </a:r>
            <a:r>
              <a:rPr lang="en-US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infrastructure elements 1 &amp; 3]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Suites of LESs on additional SDG priorities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current &amp; future </a:t>
            </a:r>
            <a:r>
              <a:rPr lang="en-US" sz="1350" b="1" dirty="0" err="1">
                <a:solidFill>
                  <a:schemeClr val="tx1"/>
                </a:solidFill>
              </a:rPr>
              <a:t>Wellcome</a:t>
            </a:r>
            <a:r>
              <a:rPr lang="en-US" sz="1350" b="1" dirty="0">
                <a:solidFill>
                  <a:schemeClr val="tx1"/>
                </a:solidFill>
              </a:rPr>
              <a:t> Trust (WT) investments in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its 3 solution areas</a:t>
            </a:r>
            <a:r>
              <a:rPr lang="en-US" sz="1350" dirty="0">
                <a:solidFill>
                  <a:schemeClr val="tx1"/>
                </a:solidFill>
              </a:rPr>
              <a:t>]</a:t>
            </a:r>
            <a:endParaRPr lang="en-CA" sz="135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Suites of LESs on additional SDG &amp;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other priorities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[</a:t>
            </a:r>
            <a:r>
              <a:rPr lang="en-US" sz="1350" b="1" dirty="0">
                <a:solidFill>
                  <a:schemeClr val="tx1"/>
                </a:solidFill>
              </a:rPr>
              <a:t>future investments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en-US" sz="1350" b="1" dirty="0">
                <a:solidFill>
                  <a:schemeClr val="tx1"/>
                </a:solidFill>
              </a:rPr>
              <a:t>by other funders</a:t>
            </a:r>
            <a:r>
              <a:rPr lang="en-US" sz="135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3198381" y="1692672"/>
            <a:ext cx="45880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Actionable insights </a:t>
            </a:r>
            <a:br>
              <a:rPr lang="en-US" sz="1350" dirty="0"/>
            </a:br>
            <a:r>
              <a:rPr lang="en-US" sz="1350" dirty="0"/>
              <a:t>served up in different ways for </a:t>
            </a:r>
            <a:br>
              <a:rPr lang="en-US" sz="1350" dirty="0"/>
            </a:br>
            <a:r>
              <a:rPr lang="en-US" sz="1350" dirty="0"/>
              <a:t>different decision-makers, sectors, regions &amp; languages</a:t>
            </a:r>
          </a:p>
          <a:p>
            <a:pPr algn="ctr"/>
            <a:r>
              <a:rPr lang="en-US" sz="1350" dirty="0"/>
              <a:t>[</a:t>
            </a:r>
            <a:r>
              <a:rPr lang="en-US" sz="1350" b="1" dirty="0"/>
              <a:t>future investments by other funders</a:t>
            </a:r>
            <a:r>
              <a:rPr lang="en-US" sz="1350" dirty="0"/>
              <a:t>] 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8938666" y="1554071"/>
            <a:ext cx="29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Examples in the education sector:</a:t>
            </a:r>
          </a:p>
          <a:p>
            <a:pPr marL="266700" indent="-266700">
              <a:buAutoNum type="arabicParenR"/>
            </a:pPr>
            <a:r>
              <a:rPr lang="en-CA" sz="1350" dirty="0"/>
              <a:t>Best buys: </a:t>
            </a:r>
            <a:r>
              <a:rPr lang="en-CA" sz="1350" dirty="0">
                <a:hlinkClick r:id="rId3"/>
              </a:rPr>
              <a:t>GEEAP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/>
              <a:t>Broad approaches: </a:t>
            </a:r>
            <a:r>
              <a:rPr lang="en-CA" sz="1350" dirty="0">
                <a:hlinkClick r:id="rId4"/>
              </a:rPr>
              <a:t>EEF</a:t>
            </a:r>
            <a:endParaRPr lang="en-CA" sz="1350" dirty="0"/>
          </a:p>
          <a:p>
            <a:pPr marL="266700" indent="-266700">
              <a:buAutoNum type="arabicParenR"/>
            </a:pPr>
            <a:r>
              <a:rPr lang="en-CA" sz="1350" dirty="0"/>
              <a:t>Branded programs: </a:t>
            </a:r>
            <a:r>
              <a:rPr lang="en-CA" sz="1350" dirty="0">
                <a:hlinkClick r:id="rId5"/>
              </a:rPr>
              <a:t>IES WWC</a:t>
            </a:r>
            <a:endParaRPr lang="en-CA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ESIC planning process will engage many categories of ‘interest holders,’ particularly now those captured in the two circles on the left and the two circles on the right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15320" y="2663679"/>
            <a:ext cx="296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Advisory and decision-making processes</a:t>
            </a:r>
          </a:p>
          <a:p>
            <a:r>
              <a:rPr lang="en-US" sz="1200" dirty="0"/>
              <a:t>(e.g., involving government policymakers and organizational leaders)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521749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Learning and improvement platforms</a:t>
            </a:r>
          </a:p>
          <a:p>
            <a:r>
              <a:rPr lang="en-US" sz="1200" dirty="0"/>
              <a:t>(e.g., supporting professionals)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10D3EB-3589-79D8-F699-DCC0198DA132}"/>
              </a:ext>
            </a:extLst>
          </p:cNvPr>
          <p:cNvSpPr txBox="1"/>
          <p:nvPr/>
        </p:nvSpPr>
        <p:spPr>
          <a:xfrm>
            <a:off x="491949" y="4763969"/>
            <a:ext cx="2934094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Building a Global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Evidence-Synthesis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(BGESC)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Evidence-synthesis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groups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12A25-0B16-C2FF-3AED-F6AE3C5463D8}"/>
              </a:ext>
            </a:extLst>
          </p:cNvPr>
          <p:cNvSpPr txBox="1"/>
          <p:nvPr/>
        </p:nvSpPr>
        <p:spPr>
          <a:xfrm>
            <a:off x="2923281" y="4860923"/>
            <a:ext cx="2934094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Council of Boundary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Spanners 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Groups leading on 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other forms of evidence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(e.g., data analytics,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evaluation, </a:t>
            </a:r>
            <a:r>
              <a:rPr lang="en-US" sz="1400" dirty="0" err="1">
                <a:latin typeface="Arial" panose="020B0604020202020204"/>
              </a:rPr>
              <a:t>behavioural</a:t>
            </a:r>
            <a:endParaRPr lang="en-US" sz="1400" dirty="0">
              <a:latin typeface="Arial" panose="020B0604020202020204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/>
              </a:rPr>
              <a:t>science)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95BDA-7A20-6831-7158-88ED9A640B77}"/>
              </a:ext>
            </a:extLst>
          </p:cNvPr>
          <p:cNvSpPr txBox="1"/>
          <p:nvPr/>
        </p:nvSpPr>
        <p:spPr>
          <a:xfrm>
            <a:off x="399588" y="2118096"/>
            <a:ext cx="293409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SDG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Synthesis Coalition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agencies &amp; offices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(and multilateral banks, international financing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partnerships &amp; scientific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advisory boards)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CE177-ABED-1158-3B94-461066482AF2}"/>
              </a:ext>
            </a:extLst>
          </p:cNvPr>
          <p:cNvSpPr txBox="1"/>
          <p:nvPr/>
        </p:nvSpPr>
        <p:spPr>
          <a:xfrm>
            <a:off x="2803592" y="1566550"/>
            <a:ext cx="29340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rial" panose="020B0604020202020204"/>
              </a:rPr>
              <a:t>Four-country </a:t>
            </a:r>
            <a:br>
              <a:rPr lang="en-US" sz="1500" dirty="0">
                <a:latin typeface="Arial" panose="020B0604020202020204"/>
              </a:rPr>
            </a:br>
            <a:r>
              <a:rPr lang="en-US" sz="1500" dirty="0">
                <a:latin typeface="Arial" panose="020B0604020202020204"/>
              </a:rPr>
              <a:t>commission &amp;</a:t>
            </a:r>
            <a:br>
              <a:rPr lang="en-US" sz="1500" dirty="0">
                <a:latin typeface="Arial" panose="020B0604020202020204"/>
              </a:rPr>
            </a:br>
            <a:r>
              <a:rPr lang="en-US" sz="1500" dirty="0">
                <a:latin typeface="Arial" panose="020B0604020202020204"/>
              </a:rPr>
              <a:t>similar groups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National (and local)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governments</a:t>
            </a:r>
            <a:endParaRPr lang="en-US" sz="1400" dirty="0">
              <a:latin typeface="Arial" panose="020B0604020202020204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(including bilateral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funders)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2612C-C8D7-798F-B7E4-383C91AB5C9D}"/>
              </a:ext>
            </a:extLst>
          </p:cNvPr>
          <p:cNvSpPr txBox="1"/>
          <p:nvPr/>
        </p:nvSpPr>
        <p:spPr>
          <a:xfrm>
            <a:off x="5132304" y="2207524"/>
            <a:ext cx="31255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Knowledge broker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science advisor 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networks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Evidence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intermediaries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/>
              </a:rPr>
              <a:t>(e.g., AEN &amp; </a:t>
            </a:r>
            <a:r>
              <a:rPr lang="en-US" sz="1400" dirty="0" err="1">
                <a:latin typeface="Arial" panose="020B0604020202020204"/>
              </a:rPr>
              <a:t>HubLAC</a:t>
            </a:r>
            <a:r>
              <a:rPr lang="en-US" sz="1400" dirty="0">
                <a:latin typeface="Arial" panose="020B0604020202020204"/>
              </a:rPr>
              <a:t>;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INGSA &amp; RFICS)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353253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Citizen &amp; community engagement</a:t>
            </a:r>
            <a:br>
              <a:rPr lang="en-US" sz="1200" dirty="0"/>
            </a:br>
            <a:r>
              <a:rPr lang="en-US" sz="1200" dirty="0"/>
              <a:t>initiatives</a:t>
            </a:r>
            <a:endParaRPr lang="en-US" sz="12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C31E4-96DA-CC9C-8D7F-B99857FD2269}"/>
              </a:ext>
            </a:extLst>
          </p:cNvPr>
          <p:cNvSpPr txBox="1"/>
          <p:nvPr/>
        </p:nvSpPr>
        <p:spPr>
          <a:xfrm>
            <a:off x="5341016" y="4729806"/>
            <a:ext cx="293409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rial" panose="020B0604020202020204"/>
              </a:rPr>
              <a:t>Funders Interest Group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1400" b="1" dirty="0">
                <a:latin typeface="Arial" panose="020B0604020202020204"/>
              </a:rPr>
              <a:t>Research f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</a:t>
            </a:r>
            <a:r>
              <a:rPr lang="en-US" sz="1400" dirty="0">
                <a:latin typeface="Arial" panose="020B0604020202020204"/>
              </a:rPr>
              <a:t> 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(both evidence synthesis</a:t>
            </a:r>
            <a:br>
              <a:rPr lang="en-US" sz="1400" dirty="0">
                <a:latin typeface="Arial" panose="020B0604020202020204"/>
              </a:rPr>
            </a:br>
            <a:r>
              <a:rPr lang="en-US" sz="1400" dirty="0">
                <a:latin typeface="Arial" panose="020B0604020202020204"/>
              </a:rPr>
              <a:t>&amp; primary research)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/>
              </a:rPr>
              <a:t>a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other </a:t>
            </a:r>
            <a:r>
              <a:rPr lang="en-US" sz="1400" b="1" dirty="0">
                <a:latin typeface="Arial" panose="020B0604020202020204"/>
              </a:rPr>
              <a:t>types</a:t>
            </a:r>
            <a:br>
              <a:rPr lang="en-US" sz="1400" b="1" dirty="0">
                <a:latin typeface="Arial" panose="020B0604020202020204"/>
              </a:rPr>
            </a:br>
            <a:r>
              <a:rPr lang="en-US" sz="1400" b="1" dirty="0">
                <a:latin typeface="Arial" panose="020B0604020202020204"/>
              </a:rPr>
              <a:t>of funders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Tech companies </a:t>
            </a:r>
            <a:r>
              <a:rPr lang="en-US" sz="1400" dirty="0">
                <a:solidFill>
                  <a:schemeClr val="tx1"/>
                </a:solidFill>
              </a:rPr>
              <a:t>that may contribute technology or use the data 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B471C659-7D93-4591-D860-C538DD182BBB}"/>
              </a:ext>
            </a:extLst>
          </p:cNvPr>
          <p:cNvSpPr txBox="1">
            <a:spLocks/>
          </p:cNvSpPr>
          <p:nvPr/>
        </p:nvSpPr>
        <p:spPr>
          <a:xfrm>
            <a:off x="8346852" y="1858141"/>
            <a:ext cx="3698109" cy="3231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FF0000"/>
                </a:solidFill>
              </a:rPr>
              <a:t>S</a:t>
            </a:r>
            <a:r>
              <a:rPr lang="en-US" sz="1400" b="1" dirty="0">
                <a:solidFill>
                  <a:schemeClr val="tx1"/>
                </a:solidFill>
              </a:rPr>
              <a:t>upport systems nationally </a:t>
            </a:r>
            <a:r>
              <a:rPr lang="en-US" sz="1400" dirty="0">
                <a:solidFill>
                  <a:schemeClr val="tx1"/>
                </a:solidFill>
              </a:rPr>
              <a:t>(and locally) that use many forms of research evidence to help address local priorities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ESIC planning process is being led by five working groups and a governance planning group, each of which will prepare five documents for which they will be seeking feedback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84460"/>
              </p:ext>
            </p:extLst>
          </p:nvPr>
        </p:nvGraphicFramePr>
        <p:xfrm>
          <a:off x="217056" y="1390238"/>
          <a:ext cx="11757888" cy="248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Working groups (WGs) and</a:t>
                      </a:r>
                      <a:b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planning groups (PGs)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50" b="1" dirty="0">
                          <a:solidFill>
                            <a:schemeClr val="bg1"/>
                          </a:solidFill>
                        </a:rPr>
                        <a:t>Focus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WG1: Demand-side engagement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b="0" dirty="0">
                          <a:solidFill>
                            <a:schemeClr val="tx1"/>
                          </a:solidFill>
                        </a:rPr>
                        <a:t>Get producers and potential users working together to understand and meet user needs</a:t>
                      </a:r>
                      <a:endParaRPr lang="en-CA" sz="11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WG2: Data sharing and reusing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Make it normal to study a question once and use the answers many times in many different contexts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WG3: Safe and responsible use of AI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Bring evidence synthesis to the forefront of technology so that we can get the best impact from the people and resources we have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WG4: Methods &amp; process innovation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Devise synthesis methods and processes that enable radically more timely, relevant, and affordable synthesis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WG5: Capacity sharing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Build a global community with the capabilities to deliver and use evidence synthesis across all major societal questions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PG1: Governance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Devise options for how key interest holders can continue to set and achieve shared goals beyond this process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Additional PGs to be activated later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32306"/>
              </p:ext>
            </p:extLst>
          </p:nvPr>
        </p:nvGraphicFramePr>
        <p:xfrm>
          <a:off x="216074" y="4060378"/>
          <a:ext cx="11758870" cy="15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solidFill>
                            <a:schemeClr val="bg1"/>
                          </a:solidFill>
                          <a:effectLst/>
                        </a:rPr>
                        <a:t>Draft documents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solidFill>
                            <a:schemeClr val="bg1"/>
                          </a:solidFill>
                          <a:effectLst/>
                        </a:rPr>
                        <a:t>Consultation window opens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1) Capability profile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February 12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2) Capability-maturity assessment and gap map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March 12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3) Strategies for strengthening capabilities related to each focus area, including any ‘quick wins’ with ‘no regrets’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April 30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4) Impact effort matrix and conclusions/recommendations for each focus area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May 21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</a:rPr>
                        <a:t>5) Report – now incorporating costing and additional planning-group considerations – for each focus area that will be pre-circulated to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consensus meeting attendees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</a:rPr>
                        <a:t>June 4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408fcbc-2e10-4461-bee0-724c01b46ae9"/>
    <ds:schemaRef ds:uri="599eec1d-e27c-4128-92a4-19001b8afe14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31217</TotalTime>
  <Words>706</Words>
  <Application>Microsoft Macintosh PowerPoint</Application>
  <PresentationFormat>Widescreen</PresentationFormat>
  <Paragraphs>69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ESIC planning process is adopting a collective-impact approach, starting with agreement on a common agenda for the needed infrastructure</vt:lpstr>
      <vt:lpstr>ESIC planning process will engage many categories of ‘interest holders,’ particularly now those captured in the two circles on the left and the two circles on the right</vt:lpstr>
      <vt:lpstr>ESIC planning process is being led by five working groups and a governance planning group, each of which will prepare five documents for which they will be seeking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2025-01-31T18:06:34Z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