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 id="2147483668" r:id="rId6"/>
  </p:sldMasterIdLst>
  <p:notesMasterIdLst>
    <p:notesMasterId r:id="rId14"/>
  </p:notesMasterIdLst>
  <p:sldIdLst>
    <p:sldId id="259" r:id="rId7"/>
    <p:sldId id="274" r:id="rId8"/>
    <p:sldId id="264" r:id="rId9"/>
    <p:sldId id="265" r:id="rId10"/>
    <p:sldId id="262" r:id="rId11"/>
    <p:sldId id="266" r:id="rId12"/>
    <p:sldId id="267" r:id="rId13"/>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atkowski" initials="AP" lastIdx="1" clrIdx="0">
    <p:extLst>
      <p:ext uri="{19B8F6BF-5375-455C-9EA6-DF929625EA0E}">
        <p15:presenceInfo xmlns:p15="http://schemas.microsoft.com/office/powerpoint/2012/main" userId="S-1-5-21-839522115-1275210071-1801674531-32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061"/>
    <a:srgbClr val="662B91"/>
    <a:srgbClr val="ED217C"/>
    <a:srgbClr val="D7DF20"/>
    <a:srgbClr val="F25929"/>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42E7A-ABEA-03AA-B0BA-E7C051320A39}" v="25" dt="2020-01-10T16:45:43.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94694"/>
  </p:normalViewPr>
  <p:slideViewPr>
    <p:cSldViewPr snapToGrid="0" snapToObjects="1">
      <p:cViewPr varScale="1">
        <p:scale>
          <a:sx n="128" d="100"/>
          <a:sy n="128" d="100"/>
        </p:scale>
        <p:origin x="1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970DF2-7A29-4966-89EC-C1A9E92F25F4}" type="datetimeFigureOut">
              <a:rPr lang="en-US" smtClean="0"/>
              <a:t>2/12/20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513090-3A51-40EA-98AE-9AA307BA79DF}" type="slidenum">
              <a:rPr lang="en-US" smtClean="0"/>
              <a:t>‹#›</a:t>
            </a:fld>
            <a:endParaRPr lang="en-US"/>
          </a:p>
        </p:txBody>
      </p:sp>
    </p:spTree>
    <p:extLst>
      <p:ext uri="{BB962C8B-B14F-4D97-AF65-F5344CB8AC3E}">
        <p14:creationId xmlns:p14="http://schemas.microsoft.com/office/powerpoint/2010/main" val="13093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513090-3A51-40EA-98AE-9AA307BA79DF}" type="slidenum">
              <a:rPr lang="en-US" smtClean="0"/>
              <a:t>2</a:t>
            </a:fld>
            <a:endParaRPr lang="en-US"/>
          </a:p>
        </p:txBody>
      </p:sp>
    </p:spTree>
    <p:extLst>
      <p:ext uri="{BB962C8B-B14F-4D97-AF65-F5344CB8AC3E}">
        <p14:creationId xmlns:p14="http://schemas.microsoft.com/office/powerpoint/2010/main" val="321498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13090-3A51-40EA-98AE-9AA307BA79DF}" type="slidenum">
              <a:rPr lang="en-US" smtClean="0"/>
              <a:t>3</a:t>
            </a:fld>
            <a:endParaRPr lang="en-US"/>
          </a:p>
        </p:txBody>
      </p:sp>
    </p:spTree>
    <p:extLst>
      <p:ext uri="{BB962C8B-B14F-4D97-AF65-F5344CB8AC3E}">
        <p14:creationId xmlns:p14="http://schemas.microsoft.com/office/powerpoint/2010/main" val="391601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err="1"/>
              <a:t>Eg</a:t>
            </a:r>
            <a:r>
              <a:rPr lang="en-US"/>
              <a:t> mental health working group - </a:t>
            </a:r>
          </a:p>
        </p:txBody>
      </p:sp>
      <p:sp>
        <p:nvSpPr>
          <p:cNvPr id="4" name="Slide Number Placeholder 3"/>
          <p:cNvSpPr>
            <a:spLocks noGrp="1"/>
          </p:cNvSpPr>
          <p:nvPr>
            <p:ph type="sldNum" sz="quarter" idx="5"/>
          </p:nvPr>
        </p:nvSpPr>
        <p:spPr/>
        <p:txBody>
          <a:bodyPr/>
          <a:lstStyle/>
          <a:p>
            <a:fld id="{F1DC29ED-8111-5445-8BB8-7281D84284E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8104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err="1"/>
              <a:t>Eg</a:t>
            </a:r>
            <a:r>
              <a:rPr lang="en-US"/>
              <a:t> mental health working group - </a:t>
            </a:r>
          </a:p>
        </p:txBody>
      </p:sp>
      <p:sp>
        <p:nvSpPr>
          <p:cNvPr id="4" name="Slide Number Placeholder 3"/>
          <p:cNvSpPr>
            <a:spLocks noGrp="1"/>
          </p:cNvSpPr>
          <p:nvPr>
            <p:ph type="sldNum" sz="quarter" idx="5"/>
          </p:nvPr>
        </p:nvSpPr>
        <p:spPr/>
        <p:txBody>
          <a:bodyPr/>
          <a:lstStyle/>
          <a:p>
            <a:fld id="{F1DC29ED-8111-5445-8BB8-7281D84284E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5495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CCC7-07E8-A744-8250-7C7CE9748C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614259-D539-904B-9E1A-1899F5BAE3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9EFBF4-C741-AC46-A1E0-4A4017105280}"/>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D1858F63-58CB-EE40-AA69-B05D99863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B661F-C9CC-0744-8802-E4CC028C1D2B}"/>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7847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77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59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463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75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10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03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59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903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62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D155-CD31-FE43-953D-D591D11E7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88C80-9C5A-2948-BCD2-9EDAEDE12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25B0-36BF-AA4D-AAC3-DB46BE918F90}"/>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9F45EE47-0744-494D-91A5-17EFC4149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9F666-651F-FC4E-86E5-FEF7FA259C4F}"/>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8787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23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24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2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157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85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146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6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788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575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71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5B5E-EDF8-7B46-AFAA-90B35EBBF4C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198208-A246-CD41-9FA1-6BDE99F70F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FFD4B-67D1-B247-872D-07ED2241DD57}"/>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8B1FB9E5-C9F1-A242-AE52-1DB90940F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3106D-23BF-5647-A944-86D6A4AB683C}"/>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9990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EF66-3BC7-B34E-BE71-07ABF6B19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7170-9ECB-2C4B-8720-8434FADBA78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E73FB-B805-0A42-9C62-4ADCF10E4A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D20C15-94D8-3848-A6C1-BD37DD7FCFBA}"/>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6" name="Footer Placeholder 5">
            <a:extLst>
              <a:ext uri="{FF2B5EF4-FFF2-40B4-BE49-F238E27FC236}">
                <a16:creationId xmlns:a16="http://schemas.microsoft.com/office/drawing/2014/main" id="{4CEB405B-9038-B841-A5F6-5782E99A6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537CB-75CF-354F-B295-9A13D8C571DC}"/>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7067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1B49-5855-8640-9B09-2C188A9214DB}"/>
              </a:ext>
            </a:extLst>
          </p:cNvPr>
          <p:cNvSpPr>
            <a:spLocks noGrp="1"/>
          </p:cNvSpPr>
          <p:nvPr>
            <p:ph type="title" hasCustomPrompt="1"/>
          </p:nvPr>
        </p:nvSpPr>
        <p:spPr>
          <a:xfrm>
            <a:off x="629841" y="365126"/>
            <a:ext cx="7886700" cy="1325563"/>
          </a:xfrm>
        </p:spPr>
        <p:txBody>
          <a:bodyPr>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F4B9E44-82E1-7B4B-AFCA-0E9BE5CBAE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AD2D6-D1FE-4A43-9E67-E5CF866309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2FDA63-6E16-5A47-A90B-249DC9A05F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F004B-11C0-CC43-BAE8-49797EBE0F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C64D-3E78-D041-95C6-6EE874D97E53}"/>
              </a:ext>
            </a:extLst>
          </p:cNvPr>
          <p:cNvSpPr>
            <a:spLocks noGrp="1"/>
          </p:cNvSpPr>
          <p:nvPr>
            <p:ph type="dt" sz="half" idx="10"/>
          </p:nvPr>
        </p:nvSpPr>
        <p:spPr/>
        <p:txBody>
          <a:bodyPr/>
          <a:lstStyle/>
          <a:p>
            <a:fld id="{6F3D9A81-3346-A84C-83EE-3F7D6F93FBAC}" type="datetimeFigureOut">
              <a:rPr lang="en-US" smtClean="0"/>
              <a:t>2/12/20</a:t>
            </a:fld>
            <a:endParaRPr lang="en-US"/>
          </a:p>
        </p:txBody>
      </p:sp>
      <p:sp>
        <p:nvSpPr>
          <p:cNvPr id="8" name="Footer Placeholder 7">
            <a:extLst>
              <a:ext uri="{FF2B5EF4-FFF2-40B4-BE49-F238E27FC236}">
                <a16:creationId xmlns:a16="http://schemas.microsoft.com/office/drawing/2014/main" id="{81CC68CC-93D5-0243-A129-00DB7EA8AD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0A56B8-CF90-964B-82FA-B3D8C9C5ECD7}"/>
              </a:ext>
            </a:extLst>
          </p:cNvPr>
          <p:cNvSpPr>
            <a:spLocks noGrp="1"/>
          </p:cNvSpPr>
          <p:nvPr>
            <p:ph type="sldNum" sz="quarter" idx="12"/>
          </p:nvPr>
        </p:nvSpPr>
        <p:spPr/>
        <p:txBody>
          <a:bodyPr/>
          <a:lstStyle/>
          <a:p>
            <a:fld id="{8014AAA7-D6EB-744C-B0F5-5D3197FCB011}" type="slidenum">
              <a:rPr lang="en-US" smtClean="0"/>
              <a:t>‹#›</a:t>
            </a:fld>
            <a:endParaRPr lang="en-US"/>
          </a:p>
        </p:txBody>
      </p:sp>
    </p:spTree>
    <p:extLst>
      <p:ext uri="{BB962C8B-B14F-4D97-AF65-F5344CB8AC3E}">
        <p14:creationId xmlns:p14="http://schemas.microsoft.com/office/powerpoint/2010/main" val="150433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68180298-822F-B34D-98F9-EE7E6C5A5143}"/>
              </a:ext>
            </a:extLst>
          </p:cNvPr>
          <p:cNvSpPr/>
          <p:nvPr userDrawn="1"/>
        </p:nvSpPr>
        <p:spPr>
          <a:xfrm rot="16200000">
            <a:off x="7331922" y="5045922"/>
            <a:ext cx="1898367" cy="1725789"/>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133934-8AF0-0F40-81CD-B9C7356701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7078" y="6023113"/>
            <a:ext cx="1013448" cy="515800"/>
          </a:xfrm>
          <a:prstGeom prst="rect">
            <a:avLst/>
          </a:prstGeom>
        </p:spPr>
      </p:pic>
      <p:sp>
        <p:nvSpPr>
          <p:cNvPr id="12" name="Rectangle 11">
            <a:extLst>
              <a:ext uri="{FF2B5EF4-FFF2-40B4-BE49-F238E27FC236}">
                <a16:creationId xmlns:a16="http://schemas.microsoft.com/office/drawing/2014/main" id="{8AC6B722-E5D8-6542-B939-E192DE021BBF}"/>
              </a:ext>
            </a:extLst>
          </p:cNvPr>
          <p:cNvSpPr/>
          <p:nvPr userDrawn="1"/>
        </p:nvSpPr>
        <p:spPr>
          <a:xfrm>
            <a:off x="7927156" y="6184970"/>
            <a:ext cx="1048556" cy="484748"/>
          </a:xfrm>
          <a:prstGeom prst="rect">
            <a:avLst/>
          </a:prstGeom>
        </p:spPr>
        <p:txBody>
          <a:bodyPr wrap="square">
            <a:spAutoFit/>
          </a:bodyPr>
          <a:lstStyle/>
          <a:p>
            <a:pPr algn="r"/>
            <a:r>
              <a:rPr lang="en-US" sz="850" b="1" dirty="0">
                <a:solidFill>
                  <a:srgbClr val="242061"/>
                </a:solidFill>
                <a:latin typeface="Arial" panose="020B0604020202020204" pitchFamily="34" charset="0"/>
                <a:cs typeface="Arial" panose="020B0604020202020204" pitchFamily="34" charset="0"/>
              </a:rPr>
              <a:t>TOOL</a:t>
            </a:r>
            <a:r>
              <a:rPr lang="en-US" sz="850" b="1" baseline="0" dirty="0">
                <a:solidFill>
                  <a:srgbClr val="242061"/>
                </a:solidFill>
                <a:latin typeface="Arial" panose="020B0604020202020204" pitchFamily="34" charset="0"/>
                <a:cs typeface="Arial" panose="020B0604020202020204" pitchFamily="34" charset="0"/>
              </a:rPr>
              <a:t> </a:t>
            </a:r>
            <a:r>
              <a:rPr lang="en-US" sz="850" b="0" baseline="0" dirty="0">
                <a:solidFill>
                  <a:srgbClr val="242061"/>
                </a:solidFill>
                <a:latin typeface="Arial" panose="020B0604020202020204" pitchFamily="34" charset="0"/>
                <a:cs typeface="Arial" panose="020B0604020202020204" pitchFamily="34" charset="0"/>
              </a:rPr>
              <a:t>Community Map Prototype</a:t>
            </a:r>
            <a:endParaRPr lang="en-US" sz="850" b="0" dirty="0">
              <a:solidFill>
                <a:srgbClr val="24206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0011B28-1D3F-264A-A57A-CBD59C6D7CF8}"/>
              </a:ext>
            </a:extLst>
          </p:cNvPr>
          <p:cNvSpPr>
            <a:spLocks noGrp="1"/>
          </p:cNvSpPr>
          <p:nvPr>
            <p:ph type="title" hasCustomPrompt="1"/>
          </p:nvPr>
        </p:nvSpPr>
        <p:spPr>
          <a:xfrm>
            <a:off x="477078" y="419570"/>
            <a:ext cx="7901605" cy="1023730"/>
          </a:xfrm>
        </p:spPr>
        <p:txBody>
          <a:bodyPr>
            <a:normAutofit/>
          </a:bodyPr>
          <a:lstStyle>
            <a:lvl1pPr>
              <a:defRPr sz="2800">
                <a:solidFill>
                  <a:srgbClr val="24206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6E6CB3D1-9D13-3148-A145-6456FCE75537}"/>
              </a:ext>
            </a:extLst>
          </p:cNvPr>
          <p:cNvCxnSpPr/>
          <p:nvPr userDrawn="1"/>
        </p:nvCxnSpPr>
        <p:spPr>
          <a:xfrm>
            <a:off x="1692966" y="6023113"/>
            <a:ext cx="0" cy="515800"/>
          </a:xfrm>
          <a:prstGeom prst="line">
            <a:avLst/>
          </a:prstGeom>
          <a:ln w="9525">
            <a:solidFill>
              <a:srgbClr val="24206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3E4613E-FB53-2242-AF22-DC3C0C27C690}"/>
              </a:ext>
            </a:extLst>
          </p:cNvPr>
          <p:cNvSpPr/>
          <p:nvPr userDrawn="1"/>
        </p:nvSpPr>
        <p:spPr>
          <a:xfrm>
            <a:off x="1812066" y="6117640"/>
            <a:ext cx="1893467" cy="353943"/>
          </a:xfrm>
          <a:prstGeom prst="rect">
            <a:avLst/>
          </a:prstGeom>
        </p:spPr>
        <p:txBody>
          <a:bodyPr wrap="none">
            <a:spAutoFit/>
          </a:bodyPr>
          <a:lstStyle/>
          <a:p>
            <a:r>
              <a:rPr lang="en-US" sz="850" b="1" dirty="0">
                <a:solidFill>
                  <a:srgbClr val="242061"/>
                </a:solidFill>
                <a:latin typeface="Arial" panose="020B0604020202020204" pitchFamily="34" charset="0"/>
                <a:cs typeface="Arial" panose="020B0604020202020204" pitchFamily="34" charset="0"/>
              </a:rPr>
              <a:t>CONTACT US </a:t>
            </a:r>
          </a:p>
          <a:p>
            <a:r>
              <a:rPr lang="en-US" sz="850" dirty="0">
                <a:solidFill>
                  <a:srgbClr val="242061"/>
                </a:solidFill>
                <a:latin typeface="Arial" panose="020B0604020202020204" pitchFamily="34" charset="0"/>
                <a:cs typeface="Arial" panose="020B0604020202020204" pitchFamily="34" charset="0"/>
              </a:rPr>
              <a:t>@ </a:t>
            </a:r>
            <a:r>
              <a:rPr lang="en-US" sz="850" dirty="0" err="1">
                <a:solidFill>
                  <a:srgbClr val="242061"/>
                </a:solidFill>
                <a:latin typeface="Arial" panose="020B0604020202020204" pitchFamily="34" charset="0"/>
                <a:cs typeface="Arial" panose="020B0604020202020204" pitchFamily="34" charset="0"/>
              </a:rPr>
              <a:t>www.healthcommons.ca</a:t>
            </a:r>
            <a:r>
              <a:rPr lang="en-US" sz="850" dirty="0">
                <a:solidFill>
                  <a:srgbClr val="24206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26031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05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88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4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0D7EB-42F7-344C-9782-501AAB6DDB0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2A151A-726A-694F-9090-0CD361FBE2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E8400-1077-3C4B-BBFB-5870CEB78E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3D9A81-3346-A84C-83EE-3F7D6F93FBAC}" type="datetimeFigureOut">
              <a:rPr lang="en-US" smtClean="0"/>
              <a:t>2/12/20</a:t>
            </a:fld>
            <a:endParaRPr lang="en-US"/>
          </a:p>
        </p:txBody>
      </p:sp>
      <p:sp>
        <p:nvSpPr>
          <p:cNvPr id="5" name="Footer Placeholder 4">
            <a:extLst>
              <a:ext uri="{FF2B5EF4-FFF2-40B4-BE49-F238E27FC236}">
                <a16:creationId xmlns:a16="http://schemas.microsoft.com/office/drawing/2014/main" id="{05893455-620F-C740-9BFC-AA76A27763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BF9FA2-152C-A24D-AEB5-EE2596D711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14AAA7-D6EB-744C-B0F5-5D3197FCB011}" type="slidenum">
              <a:rPr lang="en-US" smtClean="0"/>
              <a:t>‹#›</a:t>
            </a:fld>
            <a:endParaRPr lang="en-US"/>
          </a:p>
        </p:txBody>
      </p:sp>
    </p:spTree>
    <p:extLst>
      <p:ext uri="{BB962C8B-B14F-4D97-AF65-F5344CB8AC3E}">
        <p14:creationId xmlns:p14="http://schemas.microsoft.com/office/powerpoint/2010/main" val="97723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75322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994DB-189F-4D42-A3A2-BCDC7C13384A}" type="datetimeFigureOut">
              <a:rPr lang="en-US" smtClean="0">
                <a:solidFill>
                  <a:prstClr val="black">
                    <a:tint val="75000"/>
                  </a:prstClr>
                </a:solidFill>
              </a:rPr>
              <a:pPr/>
              <a:t>2/12/20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94BAC-B949-450F-AAC2-EDD80C19E2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946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healthcommons.ca/contac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mcmasterforum.org/docs/default-source/rise-docs/rise-briefs/rb1_oht-building-blocks.pdf?sfvrsn=18"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oogle.com/maps/d/viewer?mid=16VyZ0D3lvYeTO1NsacHhR_uGKjgiIyx9&amp;ll=43.7252070963198,-79.31228725&amp;z=11"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docs.google.com/spreadsheets/d/1ABTDe00uJCX9a1IPDDtqWg2xkfaJdkUUVnLvVcuWET8/edit?usp=sharing" TargetMode="External"/><Relationship Id="rId5" Type="http://schemas.openxmlformats.org/officeDocument/2006/relationships/image" Target="../media/image12.png"/><Relationship Id="rId4" Type="http://schemas.openxmlformats.org/officeDocument/2006/relationships/hyperlink" Target="http://www.healthcommons.ca/conta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https://docs.google.com/spreadsheets/d/1Id4ovF2ZgZ-ExWEBQAQKC0-d850LKpRBjIuOXdkQd_w/edit?usp=sharing" TargetMode="External"/><Relationship Id="rId4" Type="http://schemas.openxmlformats.org/officeDocument/2006/relationships/hyperlink" Target="http://www.healthcommons.ca/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76AEE8-789F-624A-97FA-72D3E2DDC69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9673" y="5286737"/>
            <a:ext cx="2085806" cy="1061582"/>
          </a:xfrm>
          <a:prstGeom prst="rect">
            <a:avLst/>
          </a:prstGeom>
        </p:spPr>
      </p:pic>
      <p:sp>
        <p:nvSpPr>
          <p:cNvPr id="13" name="Rectangle 12">
            <a:extLst>
              <a:ext uri="{FF2B5EF4-FFF2-40B4-BE49-F238E27FC236}">
                <a16:creationId xmlns:a16="http://schemas.microsoft.com/office/drawing/2014/main" id="{E5DC2BB4-2FFC-ED45-920A-6CE7A04D1FA8}"/>
              </a:ext>
            </a:extLst>
          </p:cNvPr>
          <p:cNvSpPr/>
          <p:nvPr/>
        </p:nvSpPr>
        <p:spPr>
          <a:xfrm>
            <a:off x="2483096" y="2187450"/>
            <a:ext cx="6660903" cy="2483099"/>
          </a:xfrm>
          <a:prstGeom prst="rect">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87EEA8-7E97-BB46-BBB7-4C4A059577B2}"/>
              </a:ext>
            </a:extLst>
          </p:cNvPr>
          <p:cNvSpPr txBox="1"/>
          <p:nvPr/>
        </p:nvSpPr>
        <p:spPr>
          <a:xfrm>
            <a:off x="2735905" y="2293498"/>
            <a:ext cx="3756990" cy="1020280"/>
          </a:xfrm>
          <a:prstGeom prst="rect">
            <a:avLst/>
          </a:prstGeom>
          <a:noFill/>
        </p:spPr>
        <p:txBody>
          <a:bodyPr wrap="square" rtlCol="0">
            <a:spAutoFit/>
          </a:bodyPr>
          <a:lstStyle/>
          <a:p>
            <a:r>
              <a:rPr lang="en-US" sz="6000" b="1" dirty="0">
                <a:solidFill>
                  <a:srgbClr val="242061"/>
                </a:solidFill>
                <a:latin typeface="Arial" panose="020B0604020202020204" pitchFamily="34" charset="0"/>
                <a:cs typeface="Arial" panose="020B0604020202020204" pitchFamily="34" charset="0"/>
              </a:rPr>
              <a:t>TOOL</a:t>
            </a:r>
          </a:p>
        </p:txBody>
      </p:sp>
      <p:cxnSp>
        <p:nvCxnSpPr>
          <p:cNvPr id="16" name="Straight Connector 15">
            <a:extLst>
              <a:ext uri="{FF2B5EF4-FFF2-40B4-BE49-F238E27FC236}">
                <a16:creationId xmlns:a16="http://schemas.microsoft.com/office/drawing/2014/main" id="{BD20E6C4-DBEA-074A-B510-86F42A69FEB8}"/>
              </a:ext>
            </a:extLst>
          </p:cNvPr>
          <p:cNvCxnSpPr>
            <a:cxnSpLocks/>
          </p:cNvCxnSpPr>
          <p:nvPr/>
        </p:nvCxnSpPr>
        <p:spPr>
          <a:xfrm flipH="1">
            <a:off x="2735905" y="3351815"/>
            <a:ext cx="5702417" cy="0"/>
          </a:xfrm>
          <a:prstGeom prst="line">
            <a:avLst/>
          </a:prstGeom>
          <a:ln w="12700">
            <a:solidFill>
              <a:srgbClr val="24206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132056-23D4-D94D-B4BB-680989522FD8}"/>
              </a:ext>
            </a:extLst>
          </p:cNvPr>
          <p:cNvSpPr txBox="1"/>
          <p:nvPr/>
        </p:nvSpPr>
        <p:spPr>
          <a:xfrm>
            <a:off x="2641636" y="3471963"/>
            <a:ext cx="6293333" cy="1175706"/>
          </a:xfrm>
          <a:prstGeom prst="rect">
            <a:avLst/>
          </a:prstGeom>
          <a:noFill/>
        </p:spPr>
        <p:txBody>
          <a:bodyPr wrap="square" rtlCol="0" anchor="t">
            <a:spAutoFit/>
          </a:bodyPr>
          <a:lstStyle/>
          <a:p>
            <a:pPr>
              <a:lnSpc>
                <a:spcPct val="80000"/>
              </a:lnSpc>
              <a:spcAft>
                <a:spcPts val="600"/>
              </a:spcAft>
            </a:pPr>
            <a:r>
              <a:rPr lang="en-US" sz="4400" dirty="0">
                <a:solidFill>
                  <a:srgbClr val="242061"/>
                </a:solidFill>
                <a:latin typeface="Arial"/>
                <a:cs typeface="Arial"/>
              </a:rPr>
              <a:t>Community Map Prototype and Database</a:t>
            </a:r>
            <a:endParaRPr lang="en-US" sz="4400" dirty="0">
              <a:solidFill>
                <a:srgbClr val="242061"/>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a16="http://schemas.microsoft.com/office/drawing/2014/main" id="{7AC6B4FB-1F4D-3541-B773-E711D879E4E0}"/>
              </a:ext>
            </a:extLst>
          </p:cNvPr>
          <p:cNvSpPr/>
          <p:nvPr/>
        </p:nvSpPr>
        <p:spPr>
          <a:xfrm>
            <a:off x="-2" y="2187451"/>
            <a:ext cx="2483099" cy="2483099"/>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B9C7FF0B-6DC3-4348-880B-7AD0B5602D99}"/>
              </a:ext>
            </a:extLst>
          </p:cNvPr>
          <p:cNvSpPr/>
          <p:nvPr/>
        </p:nvSpPr>
        <p:spPr>
          <a:xfrm rot="10800000">
            <a:off x="-1" y="2187451"/>
            <a:ext cx="2483099" cy="2483099"/>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6E247826-ECAA-4D40-92D3-265E979455D8}"/>
              </a:ext>
            </a:extLst>
          </p:cNvPr>
          <p:cNvSpPr/>
          <p:nvPr/>
        </p:nvSpPr>
        <p:spPr>
          <a:xfrm>
            <a:off x="2483094" y="9094"/>
            <a:ext cx="2178357" cy="217835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C90F3649-5A7A-D548-9B40-EFF99E9171B8}"/>
              </a:ext>
            </a:extLst>
          </p:cNvPr>
          <p:cNvSpPr/>
          <p:nvPr/>
        </p:nvSpPr>
        <p:spPr>
          <a:xfrm rot="10800000">
            <a:off x="2483094" y="9094"/>
            <a:ext cx="2178357" cy="217835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logo&#10;&#10;Description automatically generated">
            <a:extLst>
              <a:ext uri="{FF2B5EF4-FFF2-40B4-BE49-F238E27FC236}">
                <a16:creationId xmlns:a16="http://schemas.microsoft.com/office/drawing/2014/main" id="{D5BD2BD3-192D-3644-B41A-CC8599A7E8E6}"/>
              </a:ext>
            </a:extLst>
          </p:cNvPr>
          <p:cNvPicPr>
            <a:picLocks noChangeAspect="1"/>
          </p:cNvPicPr>
          <p:nvPr/>
        </p:nvPicPr>
        <p:blipFill>
          <a:blip r:embed="rId3"/>
          <a:stretch>
            <a:fillRect/>
          </a:stretch>
        </p:blipFill>
        <p:spPr>
          <a:xfrm>
            <a:off x="2641636" y="355356"/>
            <a:ext cx="1625600" cy="1524000"/>
          </a:xfrm>
          <a:prstGeom prst="rect">
            <a:avLst/>
          </a:prstGeom>
        </p:spPr>
      </p:pic>
      <p:pic>
        <p:nvPicPr>
          <p:cNvPr id="28" name="Picture 27" descr="A close up of a logo&#10;&#10;Description automatically generated">
            <a:extLst>
              <a:ext uri="{FF2B5EF4-FFF2-40B4-BE49-F238E27FC236}">
                <a16:creationId xmlns:a16="http://schemas.microsoft.com/office/drawing/2014/main" id="{E06A28C8-AF43-134B-A8A3-36F146FFD3AB}"/>
              </a:ext>
            </a:extLst>
          </p:cNvPr>
          <p:cNvPicPr>
            <a:picLocks noChangeAspect="1"/>
          </p:cNvPicPr>
          <p:nvPr/>
        </p:nvPicPr>
        <p:blipFill>
          <a:blip r:embed="rId4"/>
          <a:stretch>
            <a:fillRect/>
          </a:stretch>
        </p:blipFill>
        <p:spPr>
          <a:xfrm>
            <a:off x="304743" y="2563970"/>
            <a:ext cx="1944316" cy="1822796"/>
          </a:xfrm>
          <a:prstGeom prst="rect">
            <a:avLst/>
          </a:prstGeom>
        </p:spPr>
      </p:pic>
    </p:spTree>
    <p:extLst>
      <p:ext uri="{BB962C8B-B14F-4D97-AF65-F5344CB8AC3E}">
        <p14:creationId xmlns:p14="http://schemas.microsoft.com/office/powerpoint/2010/main" val="219473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11201" y="1443300"/>
            <a:ext cx="4893778" cy="4339650"/>
          </a:xfrm>
          <a:prstGeom prst="rect">
            <a:avLst/>
          </a:prstGeom>
          <a:noFill/>
        </p:spPr>
        <p:txBody>
          <a:bodyPr wrap="square" rtlCol="0">
            <a:spAutoFit/>
          </a:bodyPr>
          <a:lstStyle/>
          <a:p>
            <a:r>
              <a:rPr lang="en-US" sz="1200" dirty="0">
                <a:solidFill>
                  <a:srgbClr val="242061"/>
                </a:solidFill>
                <a:latin typeface="Arial"/>
                <a:cs typeface="Arial"/>
              </a:rPr>
              <a:t>Ontario Health Teams (OHTs) are being asked to engage patients, providers and community members in the development and implementation of their integrated care strategies. </a:t>
            </a:r>
          </a:p>
          <a:p>
            <a:endParaRPr lang="en-US" sz="1200" dirty="0">
              <a:solidFill>
                <a:srgbClr val="242061"/>
              </a:solidFill>
              <a:latin typeface="Arial"/>
              <a:cs typeface="Arial"/>
            </a:endParaRPr>
          </a:p>
          <a:p>
            <a:r>
              <a:rPr lang="en-US" sz="1200" dirty="0">
                <a:solidFill>
                  <a:srgbClr val="242061"/>
                </a:solidFill>
                <a:latin typeface="Arial"/>
                <a:cs typeface="Arial"/>
              </a:rPr>
              <a:t>One way to kick start meaningful engagement of your partners is to invite patients with lived experience and providers who serve your community to collaborate on a community resource mapping project. By leveraging the expertise of community and provider partners, OHTs can begin to form a broader and more nuanced picture of where people go in their communities to feel well. The data collected from this process serves as a useful launching off point for future service co-design and engagement strategy planning.</a:t>
            </a:r>
          </a:p>
          <a:p>
            <a:endParaRPr lang="en-US" sz="1200" i="1" dirty="0">
              <a:solidFill>
                <a:srgbClr val="242061"/>
              </a:solidFill>
              <a:latin typeface="Arial"/>
              <a:cs typeface="Arial"/>
            </a:endParaRPr>
          </a:p>
          <a:p>
            <a:r>
              <a:rPr lang="en-US" sz="1200" dirty="0">
                <a:solidFill>
                  <a:srgbClr val="242061"/>
                </a:solidFill>
                <a:latin typeface="Arial"/>
                <a:cs typeface="Arial"/>
              </a:rPr>
              <a:t>The </a:t>
            </a:r>
            <a:r>
              <a:rPr lang="en-US" sz="1200" b="1" dirty="0">
                <a:solidFill>
                  <a:srgbClr val="242061"/>
                </a:solidFill>
                <a:latin typeface="Arial"/>
                <a:cs typeface="Arial"/>
              </a:rPr>
              <a:t>Community Map Prototype and Database tool </a:t>
            </a:r>
            <a:r>
              <a:rPr lang="en-US" sz="1200" dirty="0">
                <a:solidFill>
                  <a:srgbClr val="242061"/>
                </a:solidFill>
                <a:latin typeface="Arial"/>
                <a:cs typeface="Arial"/>
              </a:rPr>
              <a:t>allows you to organize, sort and visualize the data you have collected into an easy-to-you Google Map. Having a map is helpful as you begin to inventory the existing services offered by your partners, as well as when trying to assess what gaps and opportunities exist to co-design new initiatives together.</a:t>
            </a:r>
          </a:p>
          <a:p>
            <a:pPr defTabSz="457200"/>
            <a:endParaRPr lang="en-US" sz="1200" dirty="0">
              <a:solidFill>
                <a:srgbClr val="242061"/>
              </a:solidFill>
              <a:latin typeface="Arial"/>
              <a:cs typeface="Arial"/>
            </a:endParaRPr>
          </a:p>
          <a:p>
            <a:pPr defTabSz="457200"/>
            <a:r>
              <a:rPr lang="en-US" sz="1200" dirty="0">
                <a:solidFill>
                  <a:srgbClr val="242061"/>
                </a:solidFill>
                <a:latin typeface="Arial"/>
                <a:cs typeface="Arial"/>
              </a:rPr>
              <a:t>For </a:t>
            </a:r>
            <a:r>
              <a:rPr lang="en-US" sz="1200" b="1" dirty="0">
                <a:solidFill>
                  <a:srgbClr val="242061"/>
                </a:solidFill>
                <a:latin typeface="Arial"/>
                <a:cs typeface="Arial"/>
              </a:rPr>
              <a:t>more information or support on bringing your Community Resource Mapping initiative to life</a:t>
            </a:r>
            <a:r>
              <a:rPr lang="en-US" sz="1200" dirty="0">
                <a:solidFill>
                  <a:srgbClr val="242061"/>
                </a:solidFill>
                <a:latin typeface="Arial"/>
                <a:cs typeface="Arial"/>
              </a:rPr>
              <a:t>, send us a note at </a:t>
            </a:r>
            <a:r>
              <a:rPr lang="en-US" sz="1200" dirty="0">
                <a:solidFill>
                  <a:srgbClr val="242061"/>
                </a:solidFill>
                <a:latin typeface="Arial"/>
                <a:cs typeface="Arial"/>
                <a:hlinkClick r:id="rId3"/>
              </a:rPr>
              <a:t>www.healthcommons.ca/contact</a:t>
            </a:r>
            <a:r>
              <a:rPr lang="en-US" sz="1200" dirty="0">
                <a:solidFill>
                  <a:srgbClr val="242061"/>
                </a:solidFill>
                <a:latin typeface="Arial"/>
                <a:cs typeface="Arial"/>
              </a:rPr>
              <a:t>. </a:t>
            </a:r>
          </a:p>
        </p:txBody>
      </p:sp>
      <p:sp>
        <p:nvSpPr>
          <p:cNvPr id="27" name="Title 26"/>
          <p:cNvSpPr>
            <a:spLocks noGrp="1"/>
          </p:cNvSpPr>
          <p:nvPr>
            <p:ph type="title"/>
          </p:nvPr>
        </p:nvSpPr>
        <p:spPr/>
        <p:txBody>
          <a:bodyPr/>
          <a:lstStyle/>
          <a:p>
            <a:r>
              <a:rPr lang="en-US" dirty="0"/>
              <a:t>NOTES FOR ONTARIO HEALTH TEAMS</a:t>
            </a:r>
          </a:p>
        </p:txBody>
      </p:sp>
      <p:sp>
        <p:nvSpPr>
          <p:cNvPr id="13" name="Rectangle 12">
            <a:extLst>
              <a:ext uri="{FF2B5EF4-FFF2-40B4-BE49-F238E27FC236}">
                <a16:creationId xmlns:a16="http://schemas.microsoft.com/office/drawing/2014/main" id="{C5279023-F0F2-41F9-A4AE-D10B295A4FA7}"/>
              </a:ext>
            </a:extLst>
          </p:cNvPr>
          <p:cNvSpPr/>
          <p:nvPr/>
        </p:nvSpPr>
        <p:spPr>
          <a:xfrm>
            <a:off x="509901" y="1372965"/>
            <a:ext cx="2743200" cy="44356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C9E726-D5E6-4E1A-9ED9-BF7F7F0C5763}"/>
              </a:ext>
            </a:extLst>
          </p:cNvPr>
          <p:cNvSpPr/>
          <p:nvPr/>
        </p:nvSpPr>
        <p:spPr>
          <a:xfrm>
            <a:off x="632643" y="1467065"/>
            <a:ext cx="2243059" cy="1015663"/>
          </a:xfrm>
          <a:prstGeom prst="rect">
            <a:avLst/>
          </a:prstGeom>
        </p:spPr>
        <p:txBody>
          <a:bodyPr wrap="square" anchor="t">
            <a:spAutoFit/>
          </a:bodyPr>
          <a:lstStyle/>
          <a:p>
            <a:pPr fontAlgn="base"/>
            <a:r>
              <a:rPr lang="en-US" sz="1200" b="1" dirty="0">
                <a:solidFill>
                  <a:srgbClr val="242061"/>
                </a:solidFill>
              </a:rPr>
              <a:t>Relevant for Teams in:</a:t>
            </a:r>
            <a:r>
              <a:rPr lang="en-US" sz="1200" dirty="0">
                <a:solidFill>
                  <a:srgbClr val="242061"/>
                </a:solidFill>
              </a:rPr>
              <a:t> </a:t>
            </a:r>
          </a:p>
          <a:p>
            <a:pPr fontAlgn="base"/>
            <a:endParaRPr lang="en-US" sz="1200" b="1" dirty="0">
              <a:solidFill>
                <a:srgbClr val="242061"/>
              </a:solidFill>
            </a:endParaRPr>
          </a:p>
          <a:p>
            <a:pPr fontAlgn="base"/>
            <a:endParaRPr lang="en-US" sz="1200" b="1" dirty="0">
              <a:solidFill>
                <a:srgbClr val="242061"/>
              </a:solidFill>
            </a:endParaRPr>
          </a:p>
          <a:p>
            <a:pPr fontAlgn="base"/>
            <a:endParaRPr lang="en-US" sz="1200" b="1" dirty="0">
              <a:solidFill>
                <a:srgbClr val="242061"/>
              </a:solidFill>
            </a:endParaRPr>
          </a:p>
          <a:p>
            <a:pPr fontAlgn="base"/>
            <a:endParaRPr lang="en-US" sz="1200" b="1" dirty="0">
              <a:solidFill>
                <a:srgbClr val="242061"/>
              </a:solidFill>
            </a:endParaRPr>
          </a:p>
        </p:txBody>
      </p:sp>
      <p:pic>
        <p:nvPicPr>
          <p:cNvPr id="15" name="Picture 14">
            <a:extLst>
              <a:ext uri="{FF2B5EF4-FFF2-40B4-BE49-F238E27FC236}">
                <a16:creationId xmlns:a16="http://schemas.microsoft.com/office/drawing/2014/main" id="{6A017594-A7E0-4C16-995C-C6B57CB52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10" y="2263815"/>
            <a:ext cx="516049" cy="516049"/>
          </a:xfrm>
          <a:prstGeom prst="rect">
            <a:avLst/>
          </a:prstGeom>
        </p:spPr>
      </p:pic>
      <p:sp>
        <p:nvSpPr>
          <p:cNvPr id="19" name="TextBox 18">
            <a:extLst>
              <a:ext uri="{FF2B5EF4-FFF2-40B4-BE49-F238E27FC236}">
                <a16:creationId xmlns:a16="http://schemas.microsoft.com/office/drawing/2014/main" id="{0A0E268A-CB83-4F6D-A0BE-CC396BFA2C80}"/>
              </a:ext>
            </a:extLst>
          </p:cNvPr>
          <p:cNvSpPr txBox="1"/>
          <p:nvPr/>
        </p:nvSpPr>
        <p:spPr>
          <a:xfrm>
            <a:off x="1271532" y="1932751"/>
            <a:ext cx="1481328" cy="276999"/>
          </a:xfrm>
          <a:prstGeom prst="rect">
            <a:avLst/>
          </a:prstGeom>
          <a:noFill/>
        </p:spPr>
        <p:txBody>
          <a:bodyPr wrap="square" rtlCol="0" anchor="t">
            <a:spAutoFit/>
          </a:bodyPr>
          <a:lstStyle/>
          <a:p>
            <a:r>
              <a:rPr lang="en-US" sz="1200" dirty="0">
                <a:solidFill>
                  <a:srgbClr val="242061"/>
                </a:solidFill>
              </a:rPr>
              <a:t>Application Stages</a:t>
            </a:r>
          </a:p>
        </p:txBody>
      </p:sp>
      <p:sp>
        <p:nvSpPr>
          <p:cNvPr id="20" name="TextBox 19">
            <a:extLst>
              <a:ext uri="{FF2B5EF4-FFF2-40B4-BE49-F238E27FC236}">
                <a16:creationId xmlns:a16="http://schemas.microsoft.com/office/drawing/2014/main" id="{26E7D845-EAE5-4A1C-AD56-09F53DECEF9C}"/>
              </a:ext>
            </a:extLst>
          </p:cNvPr>
          <p:cNvSpPr txBox="1"/>
          <p:nvPr/>
        </p:nvSpPr>
        <p:spPr>
          <a:xfrm>
            <a:off x="1271533" y="2426361"/>
            <a:ext cx="2042804" cy="276999"/>
          </a:xfrm>
          <a:prstGeom prst="rect">
            <a:avLst/>
          </a:prstGeom>
          <a:noFill/>
        </p:spPr>
        <p:txBody>
          <a:bodyPr wrap="square" rtlCol="0">
            <a:spAutoFit/>
          </a:bodyPr>
          <a:lstStyle/>
          <a:p>
            <a:r>
              <a:rPr lang="en-US" sz="1200" dirty="0">
                <a:solidFill>
                  <a:srgbClr val="242061"/>
                </a:solidFill>
              </a:rPr>
              <a:t>Year 1 Implementation</a:t>
            </a:r>
          </a:p>
        </p:txBody>
      </p:sp>
      <p:sp>
        <p:nvSpPr>
          <p:cNvPr id="23" name="Rectangle 22">
            <a:extLst>
              <a:ext uri="{FF2B5EF4-FFF2-40B4-BE49-F238E27FC236}">
                <a16:creationId xmlns:a16="http://schemas.microsoft.com/office/drawing/2014/main" id="{EB1E33CE-B1CA-4355-A47A-B7C95A0738F6}"/>
              </a:ext>
            </a:extLst>
          </p:cNvPr>
          <p:cNvSpPr/>
          <p:nvPr/>
        </p:nvSpPr>
        <p:spPr>
          <a:xfrm>
            <a:off x="780610" y="3984179"/>
            <a:ext cx="2323217" cy="1754326"/>
          </a:xfrm>
          <a:prstGeom prst="rect">
            <a:avLst/>
          </a:prstGeom>
        </p:spPr>
        <p:txBody>
          <a:bodyPr wrap="square">
            <a:spAutoFit/>
          </a:bodyPr>
          <a:lstStyle/>
          <a:p>
            <a:pPr marL="171450" indent="-171450" fontAlgn="base">
              <a:buFont typeface="Arial" panose="020B0604020202020204" pitchFamily="34" charset="0"/>
              <a:buChar char="•"/>
            </a:pPr>
            <a:r>
              <a:rPr lang="en-US" sz="1200" dirty="0">
                <a:solidFill>
                  <a:srgbClr val="242061"/>
                </a:solidFill>
                <a:hlinkClick r:id="rId5"/>
              </a:rPr>
              <a:t>Building Block 3: </a:t>
            </a:r>
            <a:r>
              <a:rPr lang="en-US" sz="1200" dirty="0">
                <a:solidFill>
                  <a:srgbClr val="242061"/>
                </a:solidFill>
              </a:rPr>
              <a:t>Patient partnership and community engagement (Domain 12 - Community engagement)</a:t>
            </a:r>
          </a:p>
          <a:p>
            <a:pPr marL="171450" indent="-171450" fontAlgn="base">
              <a:buFont typeface="Arial" panose="020B0604020202020204" pitchFamily="34" charset="0"/>
              <a:buChar char="•"/>
            </a:pPr>
            <a:r>
              <a:rPr lang="en-US" sz="1200" dirty="0">
                <a:solidFill>
                  <a:srgbClr val="242061"/>
                </a:solidFill>
                <a:hlinkClick r:id="rId5"/>
              </a:rPr>
              <a:t>Building Block 6: </a:t>
            </a:r>
            <a:r>
              <a:rPr lang="en-US" sz="1200" dirty="0">
                <a:solidFill>
                  <a:srgbClr val="242061"/>
                </a:solidFill>
              </a:rPr>
              <a:t>Leadership, accountability and governance (Domain 47 - Proactive provider engagement)</a:t>
            </a:r>
          </a:p>
        </p:txBody>
      </p:sp>
      <p:sp>
        <p:nvSpPr>
          <p:cNvPr id="24" name="Rectangle 23">
            <a:extLst>
              <a:ext uri="{FF2B5EF4-FFF2-40B4-BE49-F238E27FC236}">
                <a16:creationId xmlns:a16="http://schemas.microsoft.com/office/drawing/2014/main" id="{988625CE-900E-49D5-9786-4F2E2D6E1503}"/>
              </a:ext>
            </a:extLst>
          </p:cNvPr>
          <p:cNvSpPr/>
          <p:nvPr/>
        </p:nvSpPr>
        <p:spPr>
          <a:xfrm>
            <a:off x="619532" y="2906237"/>
            <a:ext cx="2243059" cy="276999"/>
          </a:xfrm>
          <a:prstGeom prst="rect">
            <a:avLst/>
          </a:prstGeom>
        </p:spPr>
        <p:txBody>
          <a:bodyPr wrap="square" anchor="t">
            <a:spAutoFit/>
          </a:bodyPr>
          <a:lstStyle/>
          <a:p>
            <a:pPr fontAlgn="base"/>
            <a:r>
              <a:rPr lang="en-US" sz="1200" b="1" dirty="0">
                <a:solidFill>
                  <a:srgbClr val="242061"/>
                </a:solidFill>
              </a:rPr>
              <a:t>Priority Population:</a:t>
            </a:r>
          </a:p>
        </p:txBody>
      </p:sp>
      <p:sp>
        <p:nvSpPr>
          <p:cNvPr id="25" name="Rectangle 24">
            <a:extLst>
              <a:ext uri="{FF2B5EF4-FFF2-40B4-BE49-F238E27FC236}">
                <a16:creationId xmlns:a16="http://schemas.microsoft.com/office/drawing/2014/main" id="{452E20C1-6D46-4C5B-8A8F-7BDB4E2822F4}"/>
              </a:ext>
            </a:extLst>
          </p:cNvPr>
          <p:cNvSpPr/>
          <p:nvPr/>
        </p:nvSpPr>
        <p:spPr>
          <a:xfrm>
            <a:off x="783416" y="3194585"/>
            <a:ext cx="2243059" cy="461665"/>
          </a:xfrm>
          <a:prstGeom prst="rect">
            <a:avLst/>
          </a:prstGeom>
        </p:spPr>
        <p:txBody>
          <a:bodyPr wrap="square">
            <a:spAutoFit/>
          </a:bodyPr>
          <a:lstStyle/>
          <a:p>
            <a:pPr marL="171450" indent="-171450" fontAlgn="base">
              <a:buFont typeface="Arial" panose="020B0604020202020204" pitchFamily="34" charset="0"/>
              <a:buChar char="•"/>
            </a:pPr>
            <a:r>
              <a:rPr lang="en-US" sz="1200" dirty="0">
                <a:solidFill>
                  <a:srgbClr val="242061"/>
                </a:solidFill>
              </a:rPr>
              <a:t>Youth</a:t>
            </a:r>
          </a:p>
          <a:p>
            <a:pPr marL="171450" indent="-171450" fontAlgn="base">
              <a:buFont typeface="Arial" panose="020B0604020202020204" pitchFamily="34" charset="0"/>
              <a:buChar char="•"/>
            </a:pPr>
            <a:r>
              <a:rPr lang="en-US" sz="1200" dirty="0">
                <a:solidFill>
                  <a:srgbClr val="242061"/>
                </a:solidFill>
              </a:rPr>
              <a:t>Mental Health</a:t>
            </a:r>
          </a:p>
        </p:txBody>
      </p:sp>
      <p:sp>
        <p:nvSpPr>
          <p:cNvPr id="26" name="Rectangle 25">
            <a:extLst>
              <a:ext uri="{FF2B5EF4-FFF2-40B4-BE49-F238E27FC236}">
                <a16:creationId xmlns:a16="http://schemas.microsoft.com/office/drawing/2014/main" id="{C1219669-4B7D-4E54-BAAC-2E7CA056E3B9}"/>
              </a:ext>
            </a:extLst>
          </p:cNvPr>
          <p:cNvSpPr/>
          <p:nvPr/>
        </p:nvSpPr>
        <p:spPr>
          <a:xfrm>
            <a:off x="617476" y="3690338"/>
            <a:ext cx="1675459" cy="276999"/>
          </a:xfrm>
          <a:prstGeom prst="rect">
            <a:avLst/>
          </a:prstGeom>
        </p:spPr>
        <p:txBody>
          <a:bodyPr wrap="none">
            <a:spAutoFit/>
          </a:bodyPr>
          <a:lstStyle/>
          <a:p>
            <a:pPr fontAlgn="base"/>
            <a:r>
              <a:rPr lang="en-US" sz="1200" b="1" dirty="0">
                <a:solidFill>
                  <a:srgbClr val="242061"/>
                </a:solidFill>
              </a:rPr>
              <a:t>Connecting to RISE:</a:t>
            </a:r>
          </a:p>
        </p:txBody>
      </p:sp>
      <p:pic>
        <p:nvPicPr>
          <p:cNvPr id="29" name="Picture 28">
            <a:extLst>
              <a:ext uri="{FF2B5EF4-FFF2-40B4-BE49-F238E27FC236}">
                <a16:creationId xmlns:a16="http://schemas.microsoft.com/office/drawing/2014/main" id="{AC874782-E67E-4750-B8F8-528F1EBE40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134" y="1849766"/>
            <a:ext cx="366999" cy="366999"/>
          </a:xfrm>
          <a:prstGeom prst="rect">
            <a:avLst/>
          </a:prstGeom>
        </p:spPr>
      </p:pic>
    </p:spTree>
    <p:extLst>
      <p:ext uri="{BB962C8B-B14F-4D97-AF65-F5344CB8AC3E}">
        <p14:creationId xmlns:p14="http://schemas.microsoft.com/office/powerpoint/2010/main" val="181537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F5A8-DE07-3E4D-B8F7-FBC6EDAB26B5}"/>
              </a:ext>
            </a:extLst>
          </p:cNvPr>
          <p:cNvSpPr>
            <a:spLocks noGrp="1"/>
          </p:cNvSpPr>
          <p:nvPr>
            <p:ph type="title"/>
          </p:nvPr>
        </p:nvSpPr>
        <p:spPr/>
        <p:txBody>
          <a:bodyPr/>
          <a:lstStyle/>
          <a:p>
            <a:r>
              <a:rPr lang="en-US" dirty="0"/>
              <a:t>IN A NUTSHELL</a:t>
            </a:r>
            <a:endParaRPr lang="en-US" sz="1800" dirty="0"/>
          </a:p>
        </p:txBody>
      </p:sp>
      <p:sp>
        <p:nvSpPr>
          <p:cNvPr id="3" name="Rectangle 2">
            <a:extLst>
              <a:ext uri="{FF2B5EF4-FFF2-40B4-BE49-F238E27FC236}">
                <a16:creationId xmlns:a16="http://schemas.microsoft.com/office/drawing/2014/main" id="{694FFC73-95D2-E94C-8446-F2FC53E5502B}"/>
              </a:ext>
            </a:extLst>
          </p:cNvPr>
          <p:cNvSpPr/>
          <p:nvPr/>
        </p:nvSpPr>
        <p:spPr>
          <a:xfrm>
            <a:off x="2981547" y="1730318"/>
            <a:ext cx="5397136" cy="2400657"/>
          </a:xfrm>
          <a:prstGeom prst="rect">
            <a:avLst/>
          </a:prstGeom>
        </p:spPr>
        <p:txBody>
          <a:bodyPr wrap="square" anchor="t">
            <a:spAutoFit/>
          </a:bodyPr>
          <a:lstStyle/>
          <a:p>
            <a:pPr fontAlgn="base"/>
            <a:r>
              <a:rPr lang="en-US" sz="1600" i="1" dirty="0">
                <a:solidFill>
                  <a:srgbClr val="242061"/>
                </a:solidFill>
                <a:latin typeface="Arial" panose="020B0604020202020204" pitchFamily="34" charset="0"/>
                <a:cs typeface="Arial" panose="020B0604020202020204" pitchFamily="34" charset="0"/>
              </a:rPr>
              <a:t>Communities are not blank canvasses. They are rich tapestries of resources, relationships and networks. Mapping is one way to uncover the existing resources in a community and to promote awareness to end users.</a:t>
            </a:r>
          </a:p>
          <a:p>
            <a:pPr fontAlgn="base"/>
            <a:endParaRPr lang="en-US" sz="1400" b="1" dirty="0">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What does this tool help you do?</a:t>
            </a:r>
          </a:p>
          <a:p>
            <a:br>
              <a:rPr lang="en-US" sz="1200" b="1"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This tool allows you to visualize data collected about resources in your community. Making a map will help you easily digest the information and begin to see patterns in the availability, location, and type of resources in the community. </a:t>
            </a:r>
          </a:p>
        </p:txBody>
      </p:sp>
      <p:sp>
        <p:nvSpPr>
          <p:cNvPr id="4" name="Right Triangle 3">
            <a:extLst>
              <a:ext uri="{FF2B5EF4-FFF2-40B4-BE49-F238E27FC236}">
                <a16:creationId xmlns:a16="http://schemas.microsoft.com/office/drawing/2014/main" id="{C984E9A9-DB9E-9B44-8E8F-791DDCE8A65A}"/>
              </a:ext>
            </a:extLst>
          </p:cNvPr>
          <p:cNvSpPr/>
          <p:nvPr/>
        </p:nvSpPr>
        <p:spPr>
          <a:xfrm>
            <a:off x="1488432" y="1831148"/>
            <a:ext cx="1381956" cy="1381956"/>
          </a:xfrm>
          <a:prstGeom prst="rtTriangle">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5BF392FB-19B8-A444-8B51-86B6AA608496}"/>
              </a:ext>
            </a:extLst>
          </p:cNvPr>
          <p:cNvSpPr/>
          <p:nvPr/>
        </p:nvSpPr>
        <p:spPr>
          <a:xfrm rot="10800000">
            <a:off x="1488432" y="1831148"/>
            <a:ext cx="1381956" cy="1381956"/>
          </a:xfrm>
          <a:prstGeom prst="rtTriangle">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E96243F3-6656-8F4C-B3A9-168C766B98B8}"/>
              </a:ext>
            </a:extLst>
          </p:cNvPr>
          <p:cNvPicPr>
            <a:picLocks noChangeAspect="1"/>
          </p:cNvPicPr>
          <p:nvPr/>
        </p:nvPicPr>
        <p:blipFill>
          <a:blip r:embed="rId3"/>
          <a:stretch>
            <a:fillRect/>
          </a:stretch>
        </p:blipFill>
        <p:spPr>
          <a:xfrm>
            <a:off x="1488430" y="1831148"/>
            <a:ext cx="1381956" cy="1295584"/>
          </a:xfrm>
          <a:prstGeom prst="rect">
            <a:avLst/>
          </a:prstGeom>
        </p:spPr>
      </p:pic>
    </p:spTree>
    <p:extLst>
      <p:ext uri="{BB962C8B-B14F-4D97-AF65-F5344CB8AC3E}">
        <p14:creationId xmlns:p14="http://schemas.microsoft.com/office/powerpoint/2010/main" val="238819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BB5A-0AA4-BC4D-BDFE-2336E34082A9}"/>
              </a:ext>
            </a:extLst>
          </p:cNvPr>
          <p:cNvSpPr>
            <a:spLocks noGrp="1"/>
          </p:cNvSpPr>
          <p:nvPr>
            <p:ph type="title"/>
          </p:nvPr>
        </p:nvSpPr>
        <p:spPr/>
        <p:txBody>
          <a:bodyPr/>
          <a:lstStyle/>
          <a:p>
            <a:r>
              <a:rPr lang="en-US" dirty="0"/>
              <a:t>ABOUT THIS TOOL</a:t>
            </a:r>
          </a:p>
        </p:txBody>
      </p:sp>
      <p:sp>
        <p:nvSpPr>
          <p:cNvPr id="3" name="Rectangle 2">
            <a:extLst>
              <a:ext uri="{FF2B5EF4-FFF2-40B4-BE49-F238E27FC236}">
                <a16:creationId xmlns:a16="http://schemas.microsoft.com/office/drawing/2014/main" id="{1D696326-02E7-2C4F-AE4F-80D7801BEA88}"/>
              </a:ext>
            </a:extLst>
          </p:cNvPr>
          <p:cNvSpPr/>
          <p:nvPr/>
        </p:nvSpPr>
        <p:spPr>
          <a:xfrm>
            <a:off x="2981547" y="1961227"/>
            <a:ext cx="5397136" cy="2492990"/>
          </a:xfrm>
          <a:prstGeom prst="rect">
            <a:avLst/>
          </a:prstGeom>
        </p:spPr>
        <p:txBody>
          <a:bodyPr wrap="square" anchor="t">
            <a:spAutoFit/>
          </a:bodyPr>
          <a:lstStyle/>
          <a:p>
            <a:r>
              <a:rPr lang="en-US" sz="1200" b="1" dirty="0">
                <a:solidFill>
                  <a:srgbClr val="242061"/>
                </a:solidFill>
                <a:latin typeface="Arial" panose="020B0604020202020204" pitchFamily="34" charset="0"/>
                <a:cs typeface="Arial" panose="020B0604020202020204" pitchFamily="34" charset="0"/>
              </a:rPr>
              <a:t>What was the tool developed for?</a:t>
            </a:r>
          </a:p>
          <a:p>
            <a:br>
              <a:rPr lang="en-US" sz="1200" b="1"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Health Commons partnered with an Ontario Health Team to engage youth and providers in generating a list of local mental health and wellness resources. The OHT then conducted an environmental scan to find out more about each of these resources.</a:t>
            </a:r>
            <a:br>
              <a:rPr lang="en-US" sz="1200" dirty="0">
                <a:solidFill>
                  <a:srgbClr val="242061"/>
                </a:solidFill>
                <a:latin typeface="Arial" panose="020B0604020202020204" pitchFamily="34" charset="0"/>
                <a:cs typeface="Arial" panose="020B0604020202020204" pitchFamily="34" charset="0"/>
              </a:rPr>
            </a:br>
            <a:endParaRPr lang="en-US" sz="1200" dirty="0">
              <a:solidFill>
                <a:srgbClr val="242061"/>
              </a:solidFill>
              <a:latin typeface="Arial" panose="020B0604020202020204" pitchFamily="34" charset="0"/>
              <a:cs typeface="Arial" panose="020B0604020202020204" pitchFamily="34" charset="0"/>
            </a:endParaRPr>
          </a:p>
          <a:p>
            <a:endParaRPr lang="en-US" sz="1200" dirty="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How did we use it?</a:t>
            </a:r>
          </a:p>
          <a:p>
            <a:br>
              <a:rPr lang="en-US" sz="1200" dirty="0">
                <a:solidFill>
                  <a:srgbClr val="242061"/>
                </a:solidFill>
                <a:latin typeface="Arial" panose="020B0604020202020204" pitchFamily="34" charset="0"/>
                <a:cs typeface="Arial" panose="020B0604020202020204" pitchFamily="34" charset="0"/>
              </a:rPr>
            </a:br>
            <a:r>
              <a:rPr lang="en-US" sz="1200" dirty="0">
                <a:solidFill>
                  <a:srgbClr val="242061"/>
                </a:solidFill>
                <a:latin typeface="Arial" panose="020B0604020202020204" pitchFamily="34" charset="0"/>
                <a:cs typeface="Arial" panose="020B0604020202020204" pitchFamily="34" charset="0"/>
              </a:rPr>
              <a:t>We created a database to compile information about each resource. That information was then fed into a Google map as a way to quickly visualize the data.</a:t>
            </a:r>
            <a:endParaRPr lang="en-US" sz="1200" dirty="0">
              <a:solidFill>
                <a:srgbClr val="242061"/>
              </a:solidFill>
              <a:cs typeface="Calibri Light"/>
            </a:endParaRPr>
          </a:p>
        </p:txBody>
      </p:sp>
      <p:grpSp>
        <p:nvGrpSpPr>
          <p:cNvPr id="4" name="Group 3">
            <a:extLst>
              <a:ext uri="{FF2B5EF4-FFF2-40B4-BE49-F238E27FC236}">
                <a16:creationId xmlns:a16="http://schemas.microsoft.com/office/drawing/2014/main" id="{0378CE0D-4F38-9C49-9AC9-F1D7C0BB83A2}"/>
              </a:ext>
            </a:extLst>
          </p:cNvPr>
          <p:cNvGrpSpPr/>
          <p:nvPr/>
        </p:nvGrpSpPr>
        <p:grpSpPr>
          <a:xfrm>
            <a:off x="2347677" y="2040420"/>
            <a:ext cx="544610" cy="544610"/>
            <a:chOff x="5896138" y="1523584"/>
            <a:chExt cx="1191947" cy="1191947"/>
          </a:xfrm>
        </p:grpSpPr>
        <p:sp>
          <p:nvSpPr>
            <p:cNvPr id="5" name="Right Triangle 4">
              <a:extLst>
                <a:ext uri="{FF2B5EF4-FFF2-40B4-BE49-F238E27FC236}">
                  <a16:creationId xmlns:a16="http://schemas.microsoft.com/office/drawing/2014/main" id="{E76B6014-95FD-D84E-9414-8E6F95A46AD1}"/>
                </a:ext>
              </a:extLst>
            </p:cNvPr>
            <p:cNvSpPr/>
            <p:nvPr/>
          </p:nvSpPr>
          <p:spPr>
            <a:xfrm>
              <a:off x="5896138" y="1523584"/>
              <a:ext cx="1191947" cy="1191947"/>
            </a:xfrm>
            <a:prstGeom prst="rtTriangle">
              <a:avLst/>
            </a:prstGeom>
            <a:solidFill>
              <a:srgbClr val="65C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6B99ABD0-EE0B-C448-B889-A128E4EA04BB}"/>
                </a:ext>
              </a:extLst>
            </p:cNvPr>
            <p:cNvSpPr/>
            <p:nvPr/>
          </p:nvSpPr>
          <p:spPr>
            <a:xfrm rot="10800000">
              <a:off x="5896138" y="1523584"/>
              <a:ext cx="1191947" cy="1191947"/>
            </a:xfrm>
            <a:prstGeom prst="rtTriangle">
              <a:avLst/>
            </a:prstGeom>
            <a:solidFill>
              <a:srgbClr val="12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F725C5A-61D3-8C46-88CF-8C188642C396}"/>
              </a:ext>
            </a:extLst>
          </p:cNvPr>
          <p:cNvGrpSpPr/>
          <p:nvPr/>
        </p:nvGrpSpPr>
        <p:grpSpPr>
          <a:xfrm>
            <a:off x="2347677" y="3504850"/>
            <a:ext cx="544610" cy="544610"/>
            <a:chOff x="5896138" y="2950523"/>
            <a:chExt cx="1191947" cy="1191947"/>
          </a:xfrm>
        </p:grpSpPr>
        <p:sp>
          <p:nvSpPr>
            <p:cNvPr id="8" name="Right Triangle 7">
              <a:extLst>
                <a:ext uri="{FF2B5EF4-FFF2-40B4-BE49-F238E27FC236}">
                  <a16:creationId xmlns:a16="http://schemas.microsoft.com/office/drawing/2014/main" id="{0DF6CC53-86B4-7742-9F82-ADE95F8302E9}"/>
                </a:ext>
              </a:extLst>
            </p:cNvPr>
            <p:cNvSpPr/>
            <p:nvPr/>
          </p:nvSpPr>
          <p:spPr>
            <a:xfrm>
              <a:off x="5896138" y="2950523"/>
              <a:ext cx="1191947" cy="1191947"/>
            </a:xfrm>
            <a:prstGeom prst="rtTriangle">
              <a:avLst/>
            </a:prstGeom>
            <a:solidFill>
              <a:srgbClr val="FC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C9A46A2F-0694-634C-9B2A-DB718F3F72D1}"/>
                </a:ext>
              </a:extLst>
            </p:cNvPr>
            <p:cNvSpPr/>
            <p:nvPr/>
          </p:nvSpPr>
          <p:spPr>
            <a:xfrm rot="10800000">
              <a:off x="5896138" y="2950523"/>
              <a:ext cx="1191947" cy="1191947"/>
            </a:xfrm>
            <a:prstGeom prst="rtTriangle">
              <a:avLst/>
            </a:prstGeom>
            <a:solidFill>
              <a:srgbClr val="F25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close up of a logo&#10;&#10;Description automatically generated">
            <a:extLst>
              <a:ext uri="{FF2B5EF4-FFF2-40B4-BE49-F238E27FC236}">
                <a16:creationId xmlns:a16="http://schemas.microsoft.com/office/drawing/2014/main" id="{646BC451-7E4F-B048-8DD5-1B5C2020FB9E}"/>
              </a:ext>
            </a:extLst>
          </p:cNvPr>
          <p:cNvPicPr>
            <a:picLocks noChangeAspect="1"/>
          </p:cNvPicPr>
          <p:nvPr/>
        </p:nvPicPr>
        <p:blipFill>
          <a:blip r:embed="rId2"/>
          <a:stretch>
            <a:fillRect/>
          </a:stretch>
        </p:blipFill>
        <p:spPr>
          <a:xfrm>
            <a:off x="2282711" y="3460964"/>
            <a:ext cx="674540" cy="632381"/>
          </a:xfrm>
          <a:prstGeom prst="rect">
            <a:avLst/>
          </a:prstGeom>
        </p:spPr>
      </p:pic>
      <p:pic>
        <p:nvPicPr>
          <p:cNvPr id="13" name="Picture 12" descr="A close up of a logo&#10;&#10;Description automatically generated">
            <a:extLst>
              <a:ext uri="{FF2B5EF4-FFF2-40B4-BE49-F238E27FC236}">
                <a16:creationId xmlns:a16="http://schemas.microsoft.com/office/drawing/2014/main" id="{CD8B03DB-51C3-F74F-9574-646D4D5C239F}"/>
              </a:ext>
            </a:extLst>
          </p:cNvPr>
          <p:cNvPicPr>
            <a:picLocks noChangeAspect="1"/>
          </p:cNvPicPr>
          <p:nvPr/>
        </p:nvPicPr>
        <p:blipFill>
          <a:blip r:embed="rId3"/>
          <a:stretch>
            <a:fillRect/>
          </a:stretch>
        </p:blipFill>
        <p:spPr>
          <a:xfrm>
            <a:off x="2265519" y="1991651"/>
            <a:ext cx="671398" cy="629436"/>
          </a:xfrm>
          <a:prstGeom prst="rect">
            <a:avLst/>
          </a:prstGeom>
        </p:spPr>
      </p:pic>
    </p:spTree>
    <p:extLst>
      <p:ext uri="{BB962C8B-B14F-4D97-AF65-F5344CB8AC3E}">
        <p14:creationId xmlns:p14="http://schemas.microsoft.com/office/powerpoint/2010/main" val="10875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23DB39CF-FD0C-D041-ADC8-7DFD3AF414A0}"/>
              </a:ext>
            </a:extLst>
          </p:cNvPr>
          <p:cNvSpPr/>
          <p:nvPr/>
        </p:nvSpPr>
        <p:spPr>
          <a:xfrm rot="5400000">
            <a:off x="-1" y="-1"/>
            <a:ext cx="6122504" cy="6122504"/>
          </a:xfrm>
          <a:prstGeom prst="rtTriangle">
            <a:avLst/>
          </a:prstGeom>
          <a:solidFill>
            <a:srgbClr val="D7D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FEF016-1CE1-CB43-87A2-EECECFF51345}"/>
              </a:ext>
            </a:extLst>
          </p:cNvPr>
          <p:cNvSpPr txBox="1"/>
          <p:nvPr/>
        </p:nvSpPr>
        <p:spPr>
          <a:xfrm>
            <a:off x="422015" y="882819"/>
            <a:ext cx="4149985" cy="1443408"/>
          </a:xfrm>
          <a:prstGeom prst="rect">
            <a:avLst/>
          </a:prstGeom>
          <a:noFill/>
        </p:spPr>
        <p:txBody>
          <a:bodyPr wrap="square" rtlCol="0">
            <a:spAutoFit/>
          </a:bodyPr>
          <a:lstStyle/>
          <a:p>
            <a:pPr>
              <a:lnSpc>
                <a:spcPts val="3500"/>
              </a:lnSpc>
            </a:pPr>
            <a:r>
              <a:rPr lang="en-US" sz="4000" b="1" dirty="0">
                <a:solidFill>
                  <a:srgbClr val="242061"/>
                </a:solidFill>
                <a:latin typeface="Arial" panose="020B0604020202020204" pitchFamily="34" charset="0"/>
                <a:cs typeface="Arial" panose="020B0604020202020204" pitchFamily="34" charset="0"/>
              </a:rPr>
              <a:t>HOW YOU </a:t>
            </a:r>
            <a:br>
              <a:rPr lang="en-US" sz="4000" b="1" dirty="0">
                <a:solidFill>
                  <a:srgbClr val="242061"/>
                </a:solidFill>
                <a:latin typeface="Arial" panose="020B0604020202020204" pitchFamily="34" charset="0"/>
                <a:cs typeface="Arial" panose="020B0604020202020204" pitchFamily="34" charset="0"/>
              </a:rPr>
            </a:br>
            <a:r>
              <a:rPr lang="en-US" sz="4000" b="1" dirty="0">
                <a:solidFill>
                  <a:srgbClr val="242061"/>
                </a:solidFill>
                <a:latin typeface="Arial" panose="020B0604020202020204" pitchFamily="34" charset="0"/>
                <a:cs typeface="Arial" panose="020B0604020202020204" pitchFamily="34" charset="0"/>
              </a:rPr>
              <a:t>CAN USE </a:t>
            </a:r>
            <a:br>
              <a:rPr lang="en-US" sz="4000" b="1" dirty="0">
                <a:solidFill>
                  <a:srgbClr val="242061"/>
                </a:solidFill>
                <a:latin typeface="Arial" panose="020B0604020202020204" pitchFamily="34" charset="0"/>
                <a:cs typeface="Arial" panose="020B0604020202020204" pitchFamily="34" charset="0"/>
              </a:rPr>
            </a:br>
            <a:r>
              <a:rPr lang="en-US" sz="4000" b="1" dirty="0">
                <a:solidFill>
                  <a:srgbClr val="242061"/>
                </a:solidFill>
                <a:latin typeface="Arial" panose="020B0604020202020204" pitchFamily="34" charset="0"/>
                <a:cs typeface="Arial" panose="020B0604020202020204" pitchFamily="34" charset="0"/>
              </a:rPr>
              <a:t>THIS TOOL</a:t>
            </a:r>
          </a:p>
        </p:txBody>
      </p:sp>
      <p:sp>
        <p:nvSpPr>
          <p:cNvPr id="22" name="TextBox 6">
            <a:extLst>
              <a:ext uri="{FF2B5EF4-FFF2-40B4-BE49-F238E27FC236}">
                <a16:creationId xmlns:a16="http://schemas.microsoft.com/office/drawing/2014/main" id="{8923E1AB-F41B-5248-9B93-A19F944CA002}"/>
              </a:ext>
            </a:extLst>
          </p:cNvPr>
          <p:cNvSpPr txBox="1"/>
          <p:nvPr/>
        </p:nvSpPr>
        <p:spPr>
          <a:xfrm>
            <a:off x="5059070" y="2855429"/>
            <a:ext cx="3180469" cy="212365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rgbClr val="242061"/>
                </a:solidFill>
                <a:latin typeface="Arial" panose="020B0604020202020204" pitchFamily="34" charset="0"/>
                <a:cs typeface="Arial" panose="020B0604020202020204" pitchFamily="34" charset="0"/>
              </a:rPr>
              <a:t>Use the template </a:t>
            </a:r>
            <a:r>
              <a:rPr lang="en-US" sz="1200" dirty="0">
                <a:solidFill>
                  <a:srgbClr val="242061"/>
                </a:solidFill>
                <a:latin typeface="Arial" panose="020B0604020202020204" pitchFamily="34" charset="0"/>
                <a:cs typeface="Arial" panose="020B0604020202020204" pitchFamily="34" charset="0"/>
              </a:rPr>
              <a:t>provided to save your own version of the data to your Google account.</a:t>
            </a:r>
          </a:p>
          <a:p>
            <a:endParaRPr lang="en-US" sz="1200" dirty="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Collect your own information </a:t>
            </a:r>
            <a:r>
              <a:rPr lang="en-US" sz="1200" dirty="0">
                <a:solidFill>
                  <a:srgbClr val="242061"/>
                </a:solidFill>
                <a:latin typeface="Arial" panose="020B0604020202020204" pitchFamily="34" charset="0"/>
                <a:cs typeface="Arial" panose="020B0604020202020204" pitchFamily="34" charset="0"/>
              </a:rPr>
              <a:t>and enter into the database. Modify the fields as needed.</a:t>
            </a:r>
          </a:p>
          <a:p>
            <a:endParaRPr lang="en-US" sz="1200" dirty="0">
              <a:solidFill>
                <a:srgbClr val="242061"/>
              </a:solidFill>
              <a:latin typeface="Arial" panose="020B0604020202020204" pitchFamily="34" charset="0"/>
              <a:cs typeface="Arial" panose="020B0604020202020204" pitchFamily="34" charset="0"/>
            </a:endParaRPr>
          </a:p>
          <a:p>
            <a:r>
              <a:rPr lang="en-US" sz="1200" b="1" dirty="0">
                <a:solidFill>
                  <a:srgbClr val="242061"/>
                </a:solidFill>
                <a:latin typeface="Arial" panose="020B0604020202020204" pitchFamily="34" charset="0"/>
                <a:cs typeface="Arial" panose="020B0604020202020204" pitchFamily="34" charset="0"/>
              </a:rPr>
              <a:t>Follow our instructions </a:t>
            </a:r>
            <a:r>
              <a:rPr lang="en-US" sz="1200" dirty="0">
                <a:solidFill>
                  <a:srgbClr val="242061"/>
                </a:solidFill>
                <a:latin typeface="Arial" panose="020B0604020202020204" pitchFamily="34" charset="0"/>
                <a:cs typeface="Arial" panose="020B0604020202020204" pitchFamily="34" charset="0"/>
              </a:rPr>
              <a:t>to connect your database to a Google Map.</a:t>
            </a:r>
          </a:p>
          <a:p>
            <a:endParaRPr lang="en-US" sz="1200" dirty="0">
              <a:solidFill>
                <a:srgbClr val="24206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6D2520A6-7A5D-D848-BD17-41514451C4E1}"/>
              </a:ext>
            </a:extLst>
          </p:cNvPr>
          <p:cNvSpPr/>
          <p:nvPr/>
        </p:nvSpPr>
        <p:spPr>
          <a:xfrm>
            <a:off x="4457701" y="2916457"/>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55DA3E3-3296-BE43-977B-0DEDCBE9927E}"/>
              </a:ext>
            </a:extLst>
          </p:cNvPr>
          <p:cNvSpPr/>
          <p:nvPr/>
        </p:nvSpPr>
        <p:spPr>
          <a:xfrm>
            <a:off x="4452625" y="3651386"/>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4735C7C-C828-FE4E-8FF0-9F1ACDA62217}"/>
              </a:ext>
            </a:extLst>
          </p:cNvPr>
          <p:cNvSpPr/>
          <p:nvPr/>
        </p:nvSpPr>
        <p:spPr>
          <a:xfrm>
            <a:off x="4457701" y="4346914"/>
            <a:ext cx="531744" cy="531744"/>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close up of a logo&#10;&#10;Description automatically generated">
            <a:extLst>
              <a:ext uri="{FF2B5EF4-FFF2-40B4-BE49-F238E27FC236}">
                <a16:creationId xmlns:a16="http://schemas.microsoft.com/office/drawing/2014/main" id="{0D68571A-D9CF-A248-9FD6-D3B225C792E9}"/>
              </a:ext>
            </a:extLst>
          </p:cNvPr>
          <p:cNvPicPr>
            <a:picLocks noChangeAspect="1"/>
          </p:cNvPicPr>
          <p:nvPr/>
        </p:nvPicPr>
        <p:blipFill>
          <a:blip r:embed="rId2"/>
          <a:stretch>
            <a:fillRect/>
          </a:stretch>
        </p:blipFill>
        <p:spPr>
          <a:xfrm>
            <a:off x="4330335" y="3556256"/>
            <a:ext cx="741897" cy="695528"/>
          </a:xfrm>
          <a:prstGeom prst="rect">
            <a:avLst/>
          </a:prstGeom>
        </p:spPr>
      </p:pic>
      <p:pic>
        <p:nvPicPr>
          <p:cNvPr id="61" name="Picture 60" descr="A close up of a logo&#10;&#10;Description automatically generated">
            <a:extLst>
              <a:ext uri="{FF2B5EF4-FFF2-40B4-BE49-F238E27FC236}">
                <a16:creationId xmlns:a16="http://schemas.microsoft.com/office/drawing/2014/main" id="{D6B99A49-3972-0F4E-8F36-1143235AFFD2}"/>
              </a:ext>
            </a:extLst>
          </p:cNvPr>
          <p:cNvPicPr>
            <a:picLocks noChangeAspect="1"/>
          </p:cNvPicPr>
          <p:nvPr/>
        </p:nvPicPr>
        <p:blipFill>
          <a:blip r:embed="rId3"/>
          <a:stretch>
            <a:fillRect/>
          </a:stretch>
        </p:blipFill>
        <p:spPr>
          <a:xfrm>
            <a:off x="4343497" y="2812282"/>
            <a:ext cx="741898" cy="695529"/>
          </a:xfrm>
          <a:prstGeom prst="rect">
            <a:avLst/>
          </a:prstGeom>
        </p:spPr>
      </p:pic>
      <p:pic>
        <p:nvPicPr>
          <p:cNvPr id="18" name="Picture 1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525926" y="4409759"/>
            <a:ext cx="395293" cy="395293"/>
          </a:xfrm>
          <a:prstGeom prst="rect">
            <a:avLst/>
          </a:prstGeom>
          <a:noFill/>
          <a:ln>
            <a:noFill/>
          </a:ln>
        </p:spPr>
      </p:pic>
    </p:spTree>
    <p:extLst>
      <p:ext uri="{BB962C8B-B14F-4D97-AF65-F5344CB8AC3E}">
        <p14:creationId xmlns:p14="http://schemas.microsoft.com/office/powerpoint/2010/main" val="99190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9BC17-A734-A748-B23F-E2E693D5C461}" type="slidenum">
              <a:rPr lang="en-US" smtClean="0">
                <a:solidFill>
                  <a:prstClr val="white"/>
                </a:solidFill>
              </a:rPr>
              <a:pPr/>
              <a:t>6</a:t>
            </a:fld>
            <a:endParaRPr lang="en-US">
              <a:solidFill>
                <a:prstClr val="white"/>
              </a:solidFill>
            </a:endParaRPr>
          </a:p>
        </p:txBody>
      </p:sp>
      <p:sp>
        <p:nvSpPr>
          <p:cNvPr id="12" name="Content Placeholder 2">
            <a:extLst>
              <a:ext uri="{FF2B5EF4-FFF2-40B4-BE49-F238E27FC236}">
                <a16:creationId xmlns:a16="http://schemas.microsoft.com/office/drawing/2014/main" id="{16B8DFA7-D57D-B548-A626-B3325EB2E94D}"/>
              </a:ext>
            </a:extLst>
          </p:cNvPr>
          <p:cNvSpPr txBox="1">
            <a:spLocks/>
          </p:cNvSpPr>
          <p:nvPr/>
        </p:nvSpPr>
        <p:spPr>
          <a:xfrm>
            <a:off x="508959" y="876753"/>
            <a:ext cx="8635041" cy="4836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0"/>
              </a:spcBef>
              <a:spcAft>
                <a:spcPts val="1800"/>
              </a:spcAft>
              <a:buFont typeface="Arial" panose="020B0604020202020204" pitchFamily="34" charset="0"/>
              <a:buNone/>
              <a:defRPr sz="2800" kern="1200">
                <a:solidFill>
                  <a:schemeClr val="tx1">
                    <a:lumMod val="50000"/>
                    <a:lumOff val="50000"/>
                  </a:schemeClr>
                </a:solidFill>
                <a:latin typeface="+mj-lt"/>
                <a:ea typeface="+mn-ea"/>
                <a:cs typeface="+mn-cs"/>
              </a:defRPr>
            </a:lvl1pPr>
            <a:lvl2pPr marL="457200" indent="0" algn="l" defTabSz="914400" rtl="0" eaLnBrk="1" latinLnBrk="0" hangingPunct="1">
              <a:lnSpc>
                <a:spcPct val="90000"/>
              </a:lnSpc>
              <a:spcBef>
                <a:spcPts val="0"/>
              </a:spcBef>
              <a:spcAft>
                <a:spcPts val="1800"/>
              </a:spcAft>
              <a:buFont typeface="Arial" panose="020B0604020202020204" pitchFamily="34" charset="0"/>
              <a:buNone/>
              <a:defRPr sz="2400" kern="1200">
                <a:solidFill>
                  <a:schemeClr val="tx1">
                    <a:lumMod val="50000"/>
                    <a:lumOff val="50000"/>
                  </a:schemeClr>
                </a:solidFill>
                <a:latin typeface="+mj-lt"/>
                <a:ea typeface="+mn-ea"/>
                <a:cs typeface="+mn-cs"/>
              </a:defRPr>
            </a:lvl2pPr>
            <a:lvl3pPr marL="914400" indent="0" algn="l" defTabSz="914400" rtl="0" eaLnBrk="1" latinLnBrk="0" hangingPunct="1">
              <a:lnSpc>
                <a:spcPct val="90000"/>
              </a:lnSpc>
              <a:spcBef>
                <a:spcPts val="0"/>
              </a:spcBef>
              <a:spcAft>
                <a:spcPts val="1800"/>
              </a:spcAft>
              <a:buFont typeface="Arial" panose="020B0604020202020204" pitchFamily="34" charset="0"/>
              <a:buNone/>
              <a:defRPr sz="2000" kern="1200">
                <a:solidFill>
                  <a:schemeClr val="tx1">
                    <a:lumMod val="50000"/>
                    <a:lumOff val="50000"/>
                  </a:schemeClr>
                </a:solidFill>
                <a:latin typeface="+mj-lt"/>
                <a:ea typeface="+mn-ea"/>
                <a:cs typeface="+mn-cs"/>
              </a:defRPr>
            </a:lvl3pPr>
            <a:lvl4pPr marL="1371600" indent="0" algn="l" defTabSz="914400" rtl="0" eaLnBrk="1" latinLnBrk="0" hangingPunct="1">
              <a:lnSpc>
                <a:spcPct val="90000"/>
              </a:lnSpc>
              <a:spcBef>
                <a:spcPts val="0"/>
              </a:spcBef>
              <a:spcAft>
                <a:spcPts val="1800"/>
              </a:spcAft>
              <a:buFont typeface="Arial" panose="020B0604020202020204" pitchFamily="34" charset="0"/>
              <a:buNone/>
              <a:defRPr sz="1800" kern="1200">
                <a:solidFill>
                  <a:schemeClr val="tx1">
                    <a:lumMod val="50000"/>
                    <a:lumOff val="50000"/>
                  </a:schemeClr>
                </a:solidFill>
                <a:latin typeface="+mj-lt"/>
                <a:ea typeface="+mn-ea"/>
                <a:cs typeface="+mn-cs"/>
              </a:defRPr>
            </a:lvl4pPr>
            <a:lvl5pPr marL="1828800" indent="0" algn="l" defTabSz="914400" rtl="0" eaLnBrk="1" latinLnBrk="0" hangingPunct="1">
              <a:lnSpc>
                <a:spcPct val="90000"/>
              </a:lnSpc>
              <a:spcBef>
                <a:spcPts val="0"/>
              </a:spcBef>
              <a:spcAft>
                <a:spcPts val="1800"/>
              </a:spcAft>
              <a:buFont typeface="Arial" panose="020B0604020202020204" pitchFamily="34" charset="0"/>
              <a:buNone/>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600"/>
              </a:spcAft>
            </a:pPr>
            <a:r>
              <a:rPr lang="en-US" dirty="0">
                <a:solidFill>
                  <a:schemeClr val="tx1"/>
                </a:solidFill>
                <a:latin typeface="Arial" panose="020B0604020202020204" pitchFamily="34" charset="0"/>
                <a:cs typeface="Arial" panose="020B0604020202020204" pitchFamily="34" charset="0"/>
              </a:rPr>
              <a:t>OUR EXAMPLE</a:t>
            </a:r>
          </a:p>
        </p:txBody>
      </p:sp>
      <p:pic>
        <p:nvPicPr>
          <p:cNvPr id="15" name="Picture 14">
            <a:extLst>
              <a:ext uri="{FF2B5EF4-FFF2-40B4-BE49-F238E27FC236}">
                <a16:creationId xmlns:a16="http://schemas.microsoft.com/office/drawing/2014/main" id="{480E3680-C5CB-0044-8C24-2BB8E033D969}"/>
              </a:ext>
            </a:extLst>
          </p:cNvPr>
          <p:cNvPicPr>
            <a:picLocks noChangeAspect="1"/>
          </p:cNvPicPr>
          <p:nvPr/>
        </p:nvPicPr>
        <p:blipFill>
          <a:blip r:embed="rId3"/>
          <a:stretch>
            <a:fillRect/>
          </a:stretch>
        </p:blipFill>
        <p:spPr>
          <a:xfrm>
            <a:off x="101538" y="109459"/>
            <a:ext cx="1057838" cy="538392"/>
          </a:xfrm>
          <a:prstGeom prst="rect">
            <a:avLst/>
          </a:prstGeom>
        </p:spPr>
      </p:pic>
      <p:sp>
        <p:nvSpPr>
          <p:cNvPr id="9" name="Rectangle 8"/>
          <p:cNvSpPr/>
          <p:nvPr/>
        </p:nvSpPr>
        <p:spPr>
          <a:xfrm>
            <a:off x="5828135" y="6581001"/>
            <a:ext cx="4572000" cy="276999"/>
          </a:xfrm>
          <a:prstGeom prst="rect">
            <a:avLst/>
          </a:prstGeom>
        </p:spPr>
        <p:txBody>
          <a:bodyPr>
            <a:spAutoFit/>
          </a:bodyPr>
          <a:lstStyle/>
          <a:p>
            <a:r>
              <a:rPr lang="en-US" sz="1200" dirty="0">
                <a:solidFill>
                  <a:prstClr val="black"/>
                </a:solidFill>
                <a:latin typeface="Arial" panose="020B0604020202020204" pitchFamily="34" charset="0"/>
                <a:cs typeface="Arial" panose="020B0604020202020204" pitchFamily="34" charset="0"/>
              </a:rPr>
              <a:t>Contact us @ </a:t>
            </a:r>
            <a:r>
              <a:rPr lang="en-US" sz="1200" dirty="0">
                <a:solidFill>
                  <a:prstClr val="black"/>
                </a:solidFill>
                <a:latin typeface="Arial" panose="020B0604020202020204" pitchFamily="34" charset="0"/>
                <a:cs typeface="Arial" panose="020B0604020202020204" pitchFamily="34" charset="0"/>
                <a:hlinkClick r:id="rId4"/>
              </a:rPr>
              <a:t>www.healthcommons.ca/contact</a:t>
            </a:r>
            <a:endParaRPr lang="en-US" sz="1200" dirty="0">
              <a:solidFill>
                <a:prstClr val="black"/>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a:stretch>
            <a:fillRect/>
          </a:stretch>
        </p:blipFill>
        <p:spPr>
          <a:xfrm>
            <a:off x="508959" y="1589306"/>
            <a:ext cx="4692228" cy="4835459"/>
          </a:xfrm>
          <a:prstGeom prst="rect">
            <a:avLst/>
          </a:prstGeom>
        </p:spPr>
      </p:pic>
      <p:sp>
        <p:nvSpPr>
          <p:cNvPr id="25" name="TextBox 24"/>
          <p:cNvSpPr txBox="1"/>
          <p:nvPr/>
        </p:nvSpPr>
        <p:spPr>
          <a:xfrm>
            <a:off x="5201186" y="1589306"/>
            <a:ext cx="3942813" cy="830997"/>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Click </a:t>
            </a:r>
            <a:r>
              <a:rPr lang="en-US" sz="1600" dirty="0">
                <a:solidFill>
                  <a:prstClr val="black"/>
                </a:solidFill>
                <a:latin typeface="Arial" panose="020B0604020202020204" pitchFamily="34" charset="0"/>
                <a:cs typeface="Arial" panose="020B0604020202020204" pitchFamily="34" charset="0"/>
                <a:hlinkClick r:id="rId6"/>
              </a:rPr>
              <a:t>here</a:t>
            </a:r>
            <a:r>
              <a:rPr lang="en-US" sz="1600" dirty="0">
                <a:solidFill>
                  <a:prstClr val="black"/>
                </a:solidFill>
                <a:latin typeface="Arial" panose="020B0604020202020204" pitchFamily="34" charset="0"/>
                <a:cs typeface="Arial" panose="020B0604020202020204" pitchFamily="34" charset="0"/>
              </a:rPr>
              <a:t> for example of </a:t>
            </a:r>
            <a:r>
              <a:rPr lang="en-US" sz="1600" b="1" dirty="0">
                <a:solidFill>
                  <a:prstClr val="black"/>
                </a:solidFill>
                <a:latin typeface="Arial" panose="020B0604020202020204" pitchFamily="34" charset="0"/>
                <a:cs typeface="Arial" panose="020B0604020202020204" pitchFamily="34" charset="0"/>
              </a:rPr>
              <a:t>database</a:t>
            </a:r>
          </a:p>
          <a:p>
            <a:endParaRPr lang="en-US" sz="1600" b="1" dirty="0">
              <a:solidFill>
                <a:prstClr val="black"/>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Click </a:t>
            </a:r>
            <a:r>
              <a:rPr lang="en-US" sz="1600" dirty="0">
                <a:solidFill>
                  <a:prstClr val="black"/>
                </a:solidFill>
                <a:latin typeface="Arial" panose="020B0604020202020204" pitchFamily="34" charset="0"/>
                <a:cs typeface="Arial" panose="020B0604020202020204" pitchFamily="34" charset="0"/>
                <a:hlinkClick r:id="rId7"/>
              </a:rPr>
              <a:t>here</a:t>
            </a:r>
            <a:r>
              <a:rPr lang="en-US" sz="1600" dirty="0">
                <a:solidFill>
                  <a:prstClr val="black"/>
                </a:solidFill>
                <a:latin typeface="Arial" panose="020B0604020202020204" pitchFamily="34" charset="0"/>
                <a:cs typeface="Arial" panose="020B0604020202020204" pitchFamily="34" charset="0"/>
              </a:rPr>
              <a:t> for example of </a:t>
            </a:r>
            <a:r>
              <a:rPr lang="en-US" sz="1600" b="1" dirty="0">
                <a:solidFill>
                  <a:prstClr val="black"/>
                </a:solidFill>
                <a:latin typeface="Arial" panose="020B0604020202020204" pitchFamily="34" charset="0"/>
                <a:cs typeface="Arial" panose="020B0604020202020204" pitchFamily="34" charset="0"/>
              </a:rPr>
              <a:t>map prototype</a:t>
            </a:r>
          </a:p>
        </p:txBody>
      </p:sp>
    </p:spTree>
    <p:extLst>
      <p:ext uri="{BB962C8B-B14F-4D97-AF65-F5344CB8AC3E}">
        <p14:creationId xmlns:p14="http://schemas.microsoft.com/office/powerpoint/2010/main" val="243833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9BC17-A734-A748-B23F-E2E693D5C461}" type="slidenum">
              <a:rPr lang="en-US" smtClean="0">
                <a:solidFill>
                  <a:prstClr val="white"/>
                </a:solidFill>
              </a:rPr>
              <a:pPr/>
              <a:t>7</a:t>
            </a:fld>
            <a:endParaRPr lang="en-US">
              <a:solidFill>
                <a:prstClr val="white"/>
              </a:solidFill>
            </a:endParaRPr>
          </a:p>
        </p:txBody>
      </p:sp>
      <p:sp>
        <p:nvSpPr>
          <p:cNvPr id="12" name="Content Placeholder 2">
            <a:extLst>
              <a:ext uri="{FF2B5EF4-FFF2-40B4-BE49-F238E27FC236}">
                <a16:creationId xmlns:a16="http://schemas.microsoft.com/office/drawing/2014/main" id="{16B8DFA7-D57D-B548-A626-B3325EB2E94D}"/>
              </a:ext>
            </a:extLst>
          </p:cNvPr>
          <p:cNvSpPr txBox="1">
            <a:spLocks/>
          </p:cNvSpPr>
          <p:nvPr/>
        </p:nvSpPr>
        <p:spPr>
          <a:xfrm>
            <a:off x="813816" y="914400"/>
            <a:ext cx="8330184" cy="3915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spcAft>
                <a:spcPts val="1800"/>
              </a:spcAft>
              <a:buFont typeface="Arial" panose="020B0604020202020204" pitchFamily="34" charset="0"/>
              <a:buNone/>
              <a:defRPr sz="2800" kern="1200">
                <a:solidFill>
                  <a:schemeClr val="tx1">
                    <a:lumMod val="50000"/>
                    <a:lumOff val="50000"/>
                  </a:schemeClr>
                </a:solidFill>
                <a:latin typeface="+mj-lt"/>
                <a:ea typeface="+mn-ea"/>
                <a:cs typeface="+mn-cs"/>
              </a:defRPr>
            </a:lvl1pPr>
            <a:lvl2pPr marL="457200" indent="0" algn="l" defTabSz="914400" rtl="0" eaLnBrk="1" latinLnBrk="0" hangingPunct="1">
              <a:lnSpc>
                <a:spcPct val="90000"/>
              </a:lnSpc>
              <a:spcBef>
                <a:spcPts val="0"/>
              </a:spcBef>
              <a:spcAft>
                <a:spcPts val="1800"/>
              </a:spcAft>
              <a:buFont typeface="Arial" panose="020B0604020202020204" pitchFamily="34" charset="0"/>
              <a:buNone/>
              <a:defRPr sz="2400" kern="1200">
                <a:solidFill>
                  <a:schemeClr val="tx1">
                    <a:lumMod val="50000"/>
                    <a:lumOff val="50000"/>
                  </a:schemeClr>
                </a:solidFill>
                <a:latin typeface="+mj-lt"/>
                <a:ea typeface="+mn-ea"/>
                <a:cs typeface="+mn-cs"/>
              </a:defRPr>
            </a:lvl2pPr>
            <a:lvl3pPr marL="914400" indent="0" algn="l" defTabSz="914400" rtl="0" eaLnBrk="1" latinLnBrk="0" hangingPunct="1">
              <a:lnSpc>
                <a:spcPct val="90000"/>
              </a:lnSpc>
              <a:spcBef>
                <a:spcPts val="0"/>
              </a:spcBef>
              <a:spcAft>
                <a:spcPts val="1800"/>
              </a:spcAft>
              <a:buFont typeface="Arial" panose="020B0604020202020204" pitchFamily="34" charset="0"/>
              <a:buNone/>
              <a:defRPr sz="2000" kern="1200">
                <a:solidFill>
                  <a:schemeClr val="tx1">
                    <a:lumMod val="50000"/>
                    <a:lumOff val="50000"/>
                  </a:schemeClr>
                </a:solidFill>
                <a:latin typeface="+mj-lt"/>
                <a:ea typeface="+mn-ea"/>
                <a:cs typeface="+mn-cs"/>
              </a:defRPr>
            </a:lvl3pPr>
            <a:lvl4pPr marL="1371600" indent="0" algn="l" defTabSz="914400" rtl="0" eaLnBrk="1" latinLnBrk="0" hangingPunct="1">
              <a:lnSpc>
                <a:spcPct val="90000"/>
              </a:lnSpc>
              <a:spcBef>
                <a:spcPts val="0"/>
              </a:spcBef>
              <a:spcAft>
                <a:spcPts val="1800"/>
              </a:spcAft>
              <a:buFont typeface="Arial" panose="020B0604020202020204" pitchFamily="34" charset="0"/>
              <a:buNone/>
              <a:defRPr sz="1800" kern="1200">
                <a:solidFill>
                  <a:schemeClr val="tx1">
                    <a:lumMod val="50000"/>
                    <a:lumOff val="50000"/>
                  </a:schemeClr>
                </a:solidFill>
                <a:latin typeface="+mj-lt"/>
                <a:ea typeface="+mn-ea"/>
                <a:cs typeface="+mn-cs"/>
              </a:defRPr>
            </a:lvl4pPr>
            <a:lvl5pPr marL="1828800" indent="0" algn="l" defTabSz="914400" rtl="0" eaLnBrk="1" latinLnBrk="0" hangingPunct="1">
              <a:lnSpc>
                <a:spcPct val="90000"/>
              </a:lnSpc>
              <a:spcBef>
                <a:spcPts val="0"/>
              </a:spcBef>
              <a:spcAft>
                <a:spcPts val="1800"/>
              </a:spcAft>
              <a:buFont typeface="Arial" panose="020B0604020202020204" pitchFamily="34" charset="0"/>
              <a:buNone/>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600"/>
              </a:spcAft>
            </a:pPr>
            <a:r>
              <a:rPr lang="en-US" dirty="0">
                <a:solidFill>
                  <a:schemeClr val="tx1"/>
                </a:solidFill>
                <a:latin typeface="Arial" panose="020B0604020202020204" pitchFamily="34" charset="0"/>
                <a:cs typeface="Arial" panose="020B0604020202020204" pitchFamily="34" charset="0"/>
              </a:rPr>
              <a:t>MAKE YOUR OWN</a:t>
            </a:r>
          </a:p>
        </p:txBody>
      </p:sp>
      <p:pic>
        <p:nvPicPr>
          <p:cNvPr id="15" name="Picture 14">
            <a:extLst>
              <a:ext uri="{FF2B5EF4-FFF2-40B4-BE49-F238E27FC236}">
                <a16:creationId xmlns:a16="http://schemas.microsoft.com/office/drawing/2014/main" id="{480E3680-C5CB-0044-8C24-2BB8E033D969}"/>
              </a:ext>
            </a:extLst>
          </p:cNvPr>
          <p:cNvPicPr>
            <a:picLocks noChangeAspect="1"/>
          </p:cNvPicPr>
          <p:nvPr/>
        </p:nvPicPr>
        <p:blipFill>
          <a:blip r:embed="rId3"/>
          <a:stretch>
            <a:fillRect/>
          </a:stretch>
        </p:blipFill>
        <p:spPr>
          <a:xfrm>
            <a:off x="101538" y="109459"/>
            <a:ext cx="1057838" cy="538392"/>
          </a:xfrm>
          <a:prstGeom prst="rect">
            <a:avLst/>
          </a:prstGeom>
        </p:spPr>
      </p:pic>
      <p:sp>
        <p:nvSpPr>
          <p:cNvPr id="9" name="Rectangle 8"/>
          <p:cNvSpPr/>
          <p:nvPr/>
        </p:nvSpPr>
        <p:spPr>
          <a:xfrm>
            <a:off x="5837279" y="6581001"/>
            <a:ext cx="4572000" cy="276999"/>
          </a:xfrm>
          <a:prstGeom prst="rect">
            <a:avLst/>
          </a:prstGeom>
        </p:spPr>
        <p:txBody>
          <a:bodyPr>
            <a:spAutoFit/>
          </a:bodyPr>
          <a:lstStyle/>
          <a:p>
            <a:r>
              <a:rPr lang="en-US" sz="1200" dirty="0">
                <a:solidFill>
                  <a:prstClr val="black"/>
                </a:solidFill>
                <a:latin typeface="Arial" panose="020B0604020202020204" pitchFamily="34" charset="0"/>
                <a:cs typeface="Arial" panose="020B0604020202020204" pitchFamily="34" charset="0"/>
              </a:rPr>
              <a:t>Contact us @ </a:t>
            </a:r>
            <a:r>
              <a:rPr lang="en-US" sz="1200" dirty="0">
                <a:solidFill>
                  <a:prstClr val="black"/>
                </a:solidFill>
                <a:latin typeface="Arial" panose="020B0604020202020204" pitchFamily="34" charset="0"/>
                <a:cs typeface="Arial" panose="020B0604020202020204" pitchFamily="34" charset="0"/>
                <a:hlinkClick r:id="rId4"/>
              </a:rPr>
              <a:t>www.healthcommons.ca/contact</a:t>
            </a:r>
            <a:endParaRPr lang="en-US" sz="12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813816" y="1609344"/>
            <a:ext cx="7452360" cy="5016758"/>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Here’s how you can make your own database and link it to a Google map…</a:t>
            </a:r>
          </a:p>
          <a:p>
            <a:endParaRPr lang="en-US" sz="1600" dirty="0">
              <a:solidFill>
                <a:prstClr val="black"/>
              </a:solidFill>
              <a:latin typeface="Arial" panose="020B0604020202020204" pitchFamily="34" charset="0"/>
              <a:cs typeface="Arial" panose="020B0604020202020204" pitchFamily="34" charset="0"/>
            </a:endParaRPr>
          </a:p>
          <a:p>
            <a:pPr marL="342900" indent="-342900">
              <a:buFontTx/>
              <a:buAutoNum type="arabicPeriod"/>
            </a:pPr>
            <a:r>
              <a:rPr lang="en-US" sz="1600" dirty="0">
                <a:solidFill>
                  <a:prstClr val="black"/>
                </a:solidFill>
                <a:latin typeface="Arial" panose="020B0604020202020204" pitchFamily="34" charset="0"/>
                <a:cs typeface="Arial" panose="020B0604020202020204" pitchFamily="34" charset="0"/>
              </a:rPr>
              <a:t>If you don’t already have one, make a Google account.</a:t>
            </a:r>
          </a:p>
          <a:p>
            <a:pPr marL="342900" indent="-342900">
              <a:buFontTx/>
              <a:buAutoNum type="arabicPeriod"/>
            </a:pPr>
            <a:r>
              <a:rPr lang="en-US" sz="1600" dirty="0">
                <a:solidFill>
                  <a:prstClr val="black"/>
                </a:solidFill>
                <a:latin typeface="Arial" panose="020B0604020202020204" pitchFamily="34" charset="0"/>
                <a:cs typeface="Arial" panose="020B0604020202020204" pitchFamily="34" charset="0"/>
              </a:rPr>
              <a:t>Download and upload our database </a:t>
            </a:r>
            <a:r>
              <a:rPr lang="en-US" sz="1600" dirty="0">
                <a:solidFill>
                  <a:prstClr val="black"/>
                </a:solidFill>
                <a:latin typeface="Arial" panose="020B0604020202020204" pitchFamily="34" charset="0"/>
                <a:cs typeface="Arial" panose="020B0604020202020204" pitchFamily="34" charset="0"/>
                <a:hlinkClick r:id="rId5"/>
              </a:rPr>
              <a:t>template</a:t>
            </a:r>
            <a:r>
              <a:rPr lang="en-US" sz="1600" dirty="0">
                <a:solidFill>
                  <a:prstClr val="black"/>
                </a:solidFill>
                <a:latin typeface="Arial" panose="020B0604020202020204" pitchFamily="34" charset="0"/>
                <a:cs typeface="Arial" panose="020B0604020202020204" pitchFamily="34" charset="0"/>
              </a:rPr>
              <a:t> to your Google Drive to collect your own information. Modify the fields (columns) to make them work for you. Make sure the addresses are consistent – we suggest copy &amp; pasting that information from a Google search.</a:t>
            </a:r>
          </a:p>
          <a:p>
            <a:pPr marL="342900" indent="-342900">
              <a:buFontTx/>
              <a:buAutoNum type="arabicPeriod"/>
            </a:pPr>
            <a:r>
              <a:rPr lang="en-US" sz="1600" dirty="0">
                <a:solidFill>
                  <a:prstClr val="black"/>
                </a:solidFill>
                <a:latin typeface="Arial" panose="020B0604020202020204" pitchFamily="34" charset="0"/>
                <a:cs typeface="Arial" panose="020B0604020202020204" pitchFamily="34" charset="0"/>
              </a:rPr>
              <a:t>From the Google Drive page, select ‘New’ &gt; ‘More’ &gt; ‘Google My Maps’</a:t>
            </a:r>
          </a:p>
          <a:p>
            <a:pPr marL="342900" indent="-342900">
              <a:buFontTx/>
              <a:buAutoNum type="arabicPeriod"/>
            </a:pPr>
            <a:r>
              <a:rPr lang="en-US" sz="1600" dirty="0">
                <a:solidFill>
                  <a:prstClr val="black"/>
                </a:solidFill>
                <a:latin typeface="Arial" panose="020B0604020202020204" pitchFamily="34" charset="0"/>
                <a:cs typeface="Arial" panose="020B0604020202020204" pitchFamily="34" charset="0"/>
              </a:rPr>
              <a:t>Under the ‘Untitled Layer’ section, select ‘Import’ and choose your database template.</a:t>
            </a:r>
          </a:p>
          <a:p>
            <a:pPr marL="342900" indent="-342900">
              <a:buFontTx/>
              <a:buAutoNum type="arabicPeriod"/>
            </a:pPr>
            <a:r>
              <a:rPr lang="en-US" sz="1600" dirty="0">
                <a:solidFill>
                  <a:prstClr val="black"/>
                </a:solidFill>
                <a:latin typeface="Arial" panose="020B0604020202020204" pitchFamily="34" charset="0"/>
                <a:cs typeface="Arial" panose="020B0604020202020204" pitchFamily="34" charset="0"/>
              </a:rPr>
              <a:t>Select ‘Address’ as the field with the mapping information and ‘Name’ as the title for your markers.</a:t>
            </a:r>
          </a:p>
          <a:p>
            <a:pPr marL="342900" indent="-342900">
              <a:buFontTx/>
              <a:buAutoNum type="arabicPeriod"/>
            </a:pPr>
            <a:r>
              <a:rPr lang="en-US" sz="1600" dirty="0">
                <a:solidFill>
                  <a:prstClr val="black"/>
                </a:solidFill>
                <a:latin typeface="Arial" panose="020B0604020202020204" pitchFamily="34" charset="0"/>
                <a:cs typeface="Arial" panose="020B0604020202020204" pitchFamily="34" charset="0"/>
              </a:rPr>
              <a:t>To be able to visualize the data by the fields (columns) of your database, you will need to add more layers from the same database file (i.e. repeat step 4). For the added layer, click on the paint roller icon and select ‘Style by data column’ and select the field (column) you’d like to filter on. Our example has filters for Type of Service and Specific Sub-Population Focus.</a:t>
            </a:r>
          </a:p>
          <a:p>
            <a:pPr marL="342900" indent="-342900">
              <a:buFontTx/>
              <a:buAutoNum type="arabicPeriod"/>
            </a:pPr>
            <a:endParaRPr lang="en-US" sz="1600" dirty="0">
              <a:solidFill>
                <a:prstClr val="black"/>
              </a:solidFill>
              <a:latin typeface="Arial" panose="020B0604020202020204" pitchFamily="34" charset="0"/>
              <a:cs typeface="Arial" panose="020B0604020202020204" pitchFamily="34" charset="0"/>
            </a:endParaRPr>
          </a:p>
          <a:p>
            <a:pPr marL="342900" indent="-342900">
              <a:buFontTx/>
              <a:buAutoNum type="arabicPeriod"/>
            </a:pPr>
            <a:endParaRPr lang="en-US" sz="1600" dirty="0">
              <a:solidFill>
                <a:prstClr val="black"/>
              </a:solidFill>
              <a:latin typeface="Arial" panose="020B0604020202020204" pitchFamily="34" charset="0"/>
              <a:cs typeface="Arial" panose="020B0604020202020204" pitchFamily="34" charset="0"/>
            </a:endParaRPr>
          </a:p>
          <a:p>
            <a:pPr marL="342900" indent="-342900">
              <a:buFontTx/>
              <a:buAutoNum type="arabicPeriod"/>
            </a:pP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261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S HC TOOLKIT TEMPLATES" id="{07DAE371-86EE-E14D-8327-F800AEEA4456}" vid="{18293E83-D85D-6D4E-A22E-B6AC8E2E089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C992B87927CA44B495C8DA1206E1CE" ma:contentTypeVersion="14" ma:contentTypeDescription="Create a new document." ma:contentTypeScope="" ma:versionID="d0062c9d6d10f04de55f66e6312c56c8">
  <xsd:schema xmlns:xsd="http://www.w3.org/2001/XMLSchema" xmlns:xs="http://www.w3.org/2001/XMLSchema" xmlns:p="http://schemas.microsoft.com/office/2006/metadata/properties" xmlns:ns1="http://schemas.microsoft.com/sharepoint/v3" xmlns:ns2="fe1ff5bd-6c57-4e1d-8b4b-98bb05c4ed06" xmlns:ns3="40e823d3-59db-4153-a34d-70a071d97d0c" targetNamespace="http://schemas.microsoft.com/office/2006/metadata/properties" ma:root="true" ma:fieldsID="26b43b8f6b19739f04580aa1aef666cc" ns1:_="" ns2:_="" ns3:_="">
    <xsd:import namespace="http://schemas.microsoft.com/sharepoint/v3"/>
    <xsd:import namespace="fe1ff5bd-6c57-4e1d-8b4b-98bb05c4ed06"/>
    <xsd:import namespace="40e823d3-59db-4153-a34d-70a071d97d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ff5bd-6c57-4e1d-8b4b-98bb05c4ed0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e823d3-59db-4153-a34d-70a071d97d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8CABF-EEC2-4493-8823-B4E4FF296229}">
  <ds:schemaRefs>
    <ds:schemaRef ds:uri="http://schemas.microsoft.com/sharepoint/v3/contenttype/forms"/>
  </ds:schemaRefs>
</ds:datastoreItem>
</file>

<file path=customXml/itemProps2.xml><?xml version="1.0" encoding="utf-8"?>
<ds:datastoreItem xmlns:ds="http://schemas.openxmlformats.org/officeDocument/2006/customXml" ds:itemID="{9F291662-D01F-4048-A80C-5C09F7604B19}">
  <ds:schemaRefs>
    <ds:schemaRef ds:uri="fe1ff5bd-6c57-4e1d-8b4b-98bb05c4ed06"/>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40e823d3-59db-4153-a34d-70a071d97d0c"/>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D6B76303-B65C-4A20-A16A-F8F83DF9A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1ff5bd-6c57-4e1d-8b4b-98bb05c4ed06"/>
    <ds:schemaRef ds:uri="40e823d3-59db-4153-a34d-70a071d97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Personas (older adults met through Neighbours)</Template>
  <TotalTime>1092</TotalTime>
  <Words>778</Words>
  <Application>Microsoft Macintosh PowerPoint</Application>
  <PresentationFormat>Letter Paper (8.5x11 in)</PresentationFormat>
  <Paragraphs>62</Paragraphs>
  <Slides>7</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Calibri</vt:lpstr>
      <vt:lpstr>Calibri Light</vt:lpstr>
      <vt:lpstr>Office Theme</vt:lpstr>
      <vt:lpstr>1_Office Theme</vt:lpstr>
      <vt:lpstr>2_Office Theme</vt:lpstr>
      <vt:lpstr>PowerPoint Presentation</vt:lpstr>
      <vt:lpstr>NOTES FOR ONTARIO HEALTH TEAMS</vt:lpstr>
      <vt:lpstr>IN A NUTSHELL</vt:lpstr>
      <vt:lpstr>ABOUT THIS TOOL</vt:lpstr>
      <vt:lpstr>PowerPoint Presentation</vt:lpstr>
      <vt:lpstr>PowerPoint Presentation</vt:lpstr>
      <vt:lpstr>PowerPoint Presentation</vt:lpstr>
    </vt:vector>
  </TitlesOfParts>
  <Company>Sinai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Gaudry</dc:creator>
  <cp:lastModifiedBy>S. Lott</cp:lastModifiedBy>
  <cp:revision>39</cp:revision>
  <cp:lastPrinted>2020-01-03T18:51:04Z</cp:lastPrinted>
  <dcterms:created xsi:type="dcterms:W3CDTF">2020-01-03T17:31:58Z</dcterms:created>
  <dcterms:modified xsi:type="dcterms:W3CDTF">2020-02-12T20:47:31Z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0x0101004AC992B87927CA44B495C8DA1206E1CE</vt:lpwstr>
  </property>
</Properties>
</file>